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8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13.xml" ContentType="application/vnd.openxmlformats-officedocument.presentationml.notesSlide+xml"/>
  <Override PartName="/ppt/comments/comment11.xml" ContentType="application/vnd.openxmlformats-officedocument.presentationml.comments+xml"/>
  <Override PartName="/ppt/notesSlides/notesSlide14.xml" ContentType="application/vnd.openxmlformats-officedocument.presentationml.notesSlide+xml"/>
  <Override PartName="/ppt/comments/comment12.xml" ContentType="application/vnd.openxmlformats-officedocument.presentationml.comments+xml"/>
  <Override PartName="/ppt/notesSlides/notesSlide15.xml" ContentType="application/vnd.openxmlformats-officedocument.presentationml.notesSlide+xml"/>
  <Override PartName="/ppt/comments/comment13.xml" ContentType="application/vnd.openxmlformats-officedocument.presentationml.comments+xml"/>
  <Override PartName="/ppt/notesSlides/notesSlide16.xml" ContentType="application/vnd.openxmlformats-officedocument.presentationml.notesSlide+xml"/>
  <Override PartName="/ppt/comments/comment14.xml" ContentType="application/vnd.openxmlformats-officedocument.presentationml.comments+xml"/>
  <Override PartName="/ppt/notesSlides/notesSlide17.xml" ContentType="application/vnd.openxmlformats-officedocument.presentationml.notesSlide+xml"/>
  <Override PartName="/ppt/comments/comment15.xml" ContentType="application/vnd.openxmlformats-officedocument.presentationml.comments+xml"/>
  <Override PartName="/ppt/notesSlides/notesSlide18.xml" ContentType="application/vnd.openxmlformats-officedocument.presentationml.notesSlide+xml"/>
  <Override PartName="/ppt/comments/comment16.xml" ContentType="application/vnd.openxmlformats-officedocument.presentationml.comments+xml"/>
  <Override PartName="/ppt/notesSlides/notesSlide19.xml" ContentType="application/vnd.openxmlformats-officedocument.presentationml.notesSlide+xml"/>
  <Override PartName="/ppt/comments/comment17.xml" ContentType="application/vnd.openxmlformats-officedocument.presentationml.comments+xml"/>
  <Override PartName="/ppt/notesSlides/notesSlide20.xml" ContentType="application/vnd.openxmlformats-officedocument.presentationml.notesSlide+xml"/>
  <Override PartName="/ppt/comments/comment18.xml" ContentType="application/vnd.openxmlformats-officedocument.presentationml.comments+xml"/>
  <Override PartName="/ppt/notesSlides/notesSlide21.xml" ContentType="application/vnd.openxmlformats-officedocument.presentationml.notesSlide+xml"/>
  <Override PartName="/ppt/comments/comment19.xml" ContentType="application/vnd.openxmlformats-officedocument.presentationml.comments+xml"/>
  <Override PartName="/ppt/notesSlides/notesSlide22.xml" ContentType="application/vnd.openxmlformats-officedocument.presentationml.notesSlide+xml"/>
  <Override PartName="/ppt/comments/comment20.xml" ContentType="application/vnd.openxmlformats-officedocument.presentationml.comments+xml"/>
  <Override PartName="/ppt/notesSlides/notesSlide23.xml" ContentType="application/vnd.openxmlformats-officedocument.presentationml.notesSlide+xml"/>
  <Override PartName="/ppt/comments/comment21.xml" ContentType="application/vnd.openxmlformats-officedocument.presentationml.comment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331" r:id="rId4"/>
    <p:sldId id="361" r:id="rId5"/>
    <p:sldId id="374" r:id="rId6"/>
    <p:sldId id="375" r:id="rId7"/>
    <p:sldId id="376" r:id="rId8"/>
    <p:sldId id="377" r:id="rId9"/>
    <p:sldId id="378" r:id="rId10"/>
    <p:sldId id="380" r:id="rId11"/>
    <p:sldId id="381" r:id="rId12"/>
    <p:sldId id="379" r:id="rId13"/>
    <p:sldId id="382" r:id="rId14"/>
    <p:sldId id="383" r:id="rId15"/>
    <p:sldId id="384" r:id="rId16"/>
    <p:sldId id="385" r:id="rId17"/>
    <p:sldId id="386" r:id="rId18"/>
    <p:sldId id="388" r:id="rId19"/>
    <p:sldId id="389" r:id="rId20"/>
    <p:sldId id="390" r:id="rId21"/>
    <p:sldId id="391" r:id="rId22"/>
    <p:sldId id="392" r:id="rId23"/>
    <p:sldId id="393" r:id="rId24"/>
    <p:sldId id="259" r:id="rId25"/>
  </p:sldIdLst>
  <p:sldSz cx="12192000" cy="6858000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афронова Ирина Александровна" initials="СИА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47" autoAdjust="0"/>
    <p:restoredTop sz="76477" autoAdjust="0"/>
  </p:normalViewPr>
  <p:slideViewPr>
    <p:cSldViewPr snapToGrid="0">
      <p:cViewPr>
        <p:scale>
          <a:sx n="63" d="100"/>
          <a:sy n="63" d="100"/>
        </p:scale>
        <p:origin x="-98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1890" y="-84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1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27E2C-F848-4310-B175-E7CC3442524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1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2808B-D14E-403C-BB33-ED5C75FD2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960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9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1"/>
            <a:ext cx="2949099" cy="4989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D1B3C-A49E-4384-A263-73CA1D98719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5F80E-B560-49EA-9206-AA14273EF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02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Ребята, предлагаю вам стать участниками акции «Здорово быть здоровым». Сегодня вы будете работать в группах. Мы узнаем, для чего нужен режим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дня и как он помогает нам сохранить здоровье. Но сначала давайте обсудим, что такое здоровье.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024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Возьмите конверт и рассмотрите картинки, которые даны вашей группе. Какие ответы вам подсказывают эти картинки?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думаете, какое отношение имеют эти картинки к режиму дня? И как связан режим дня со здоровым образом жизни?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759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Возьмите конверт и рассмотрите картинки, которые даны вашей группе. Какие ответы вам подсказывают эти картинки?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думаете, какое отношение имеют эти картинки к режиму дня? И как связан режим дня со здоровым образом жизни?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756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Возьмите конверт и рассмотрите картинки, которые даны вашей группе. Какие ответы вам подсказывают эти картинки?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думаете, какое отношение имеют эти картинки к режиму дня? И как связан режим дня со здоровым образом жизни?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90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Возьмите конверт и рассмотрите картинки, которые даны вашей группе. Какие ответы вам подсказывают эти картинки?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думаете, какое отношение имеют эти картинки к режиму дня? И как связан режим дня со здоровым образом жизни?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ВЕДУЩИЙ: Как вы думаете, всё каждый день должно быть одинаковым или какие-то дела можно менять местами? Из чего складывается режим дня? С чем это связано?</a:t>
            </a:r>
          </a:p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Ответы детей.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ВЕДУЩИЙ: Приклейте картинки из конверта на лист вашей группы «Режим дня» слева (картинки «Утро», «День», «Вечер», «Ночь»).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6188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Впишите подходящие слова в кроссворд.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Обсудите в группе, в какое время суток мы обычно выполняем эти действия. Впишите их в ваш лист «Режим дня».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961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Теперь предлагаю вам провести зарядку. Рассмотрите, какие упражнения вам предлагаются. Кто готов помочь мне и показать со мной движения? Начинаем.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056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режиме дня обозначены приёмы пищи — завтрак, обед, ужин. Как вы думаете, почему это важно? А знаете ли вы, что такое полезное питание?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321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Можете выполнить такое задание.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Итак,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Итак, какие продукты надо ограничить? Какие постараться исключить из рациона питания?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Какие продукты надо ограничить? Какие постараться исключить из рациона питания?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809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Заканчивается день, наступает вечер, пора ложиться спать. Каким должен быть сон школьника, чтобы ребёнок успевал восстановиться и отдохнуть, накопить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силы для обучения, зарядить свою иммунную систему и не пропускать школу из-за болезней?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79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Познакомьтесь с материалом этого слайда (ведущий зачитывает текст).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410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Ребята, вы все ответили правильно. Кто-то под здоровьем понимает правильное питание, кто-то из вас говорил, что это физическая культура, игры на свежем воздухе, кто-то вспомнил про соблюдение режима дня и личную гигиену. 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731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нужно обязательно сделать перед сном? Кто и как вас укладывает спать? Я предлагаю вам обсудить это в группах.</a:t>
            </a:r>
          </a:p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Ведущий по ходу задаёт наводящие вопросы. Возможные ответы детей: перед сном нужно почистить зубы, проветрить комнату… Затем рассказывают о семейных ритуалах: кому-то на ночь читают книгу, кто-то читает самостоятельно, кого-то мама гладит по голове, кто-то с родителями проговаривает, что сегодня было интересного за день, за что себя можно похвалить и т. п.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чего нужно такое завершение дня?</a:t>
            </a:r>
          </a:p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Возможные ответы детей: чтобы расслабиться, успокоиться, настроиться на спокойные сны. Можно здесь поговорить о том, какие книги они любят слушать/читать на ночь. Или какую музыку они слушают. Затем ведущий включает спокойную музыку.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1331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Давайте уложим игрушку спать. Какие слова вы скажете ей на ночь? Почему? </a:t>
            </a:r>
          </a:p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Возможные ответы детей: доброй ночи, спокойной ночи, приятных снов, сладких снов.</a:t>
            </a:r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Какие вы знаете колыбельные? Спойте ей колыбельную.</a:t>
            </a:r>
          </a:p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 укладывают игрушку спать.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9068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Ребята, всё, что сегодня вы рассматривали, имеет отношение к режиму дня? Какое? А к здоровому образу жизни?</a:t>
            </a:r>
          </a:p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Ответы детей.</a:t>
            </a:r>
          </a:p>
          <a:p>
            <a:endParaRPr lang="ru-RU" sz="1200" b="0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замечательно работали. Многое уже знаете из своего личного опыта. Я надеюсь, что для вас не составит труда продолжить изучать эту тему.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709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Предлагаю вам дома самостоятельно или родителями составить свой режим дня. Рассмотрите две таблицы. Первая — это шаблон для режима дня, а во второй вы можете написать перечень ваших дел.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Запишите, какие действия вы выполняете после школы, сколько это занимает времени. Остаётся ли у вас свободное время? Как вы его распределите?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хотите, используйте для оформления своего режима дня картинки, с которыми мы сегодня работали. Можно дорисовать ещё рисунки — пиктограммы к своим делам.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53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Наше занятие окончено. Но знакомство со здоровым образом жизни только начинается, и я желаю вам быть здоровыми и жить здорово!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72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50" dirty="0" smtClean="0"/>
              <a:t>Здоровье — это состояние полного физического, душевного и социального благополучия, а не только отсутствие болезней. Именно такое определение здоровью даёт Всемирная организация здравоохранения.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02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Примерный вариант ответов детей: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«Режим — это когда все дела в течение дня выполняются по порядку, по расписанию».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ВЕДУЩИЙ: Да, режим — это установленный порядок чего-либо. Если правильно установить режим дня и придерживаться его, то человек будет здоровым, бодрым, весёлым, много будет успевать. Он будет легко просыпаться, чувствовать себя хорошо, сможет быстро засыпать, у него будет достаточно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времени и для уроков, и для отдыха, и для физической активности, и для любимых занятий.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731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 тоже часть режима дня, здесь есть время уроков и есть перемены, есть даже время для прогулок. Где ещё вам важно знать расписание?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бассейне, на хоре, в музыкальной школе, то есть в кружках и секциях. Тогда вы, имея всю эту информацию, можете планировать каждый свой день и распределять время на дополнительные занятия и отдых.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346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Возьмите конверт и рассмотрите картинки, которые даны вашей группе. Какие ответы вам подсказывают эти картинки?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думаете, какое отношение имеют эти картинки к режиму дня? И как связан режим дня со здоровым образом жизни?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66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Возьмите конверт и рассмотрите картинки, которые даны вашей группе. Какие ответы вам подсказывают эти картинки?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думаете, какое отношение имеют эти картинки к режиму дня? И как связан режим дня со здоровым образом жизни?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2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Возьмите конверт и рассмотрите картинки, которые даны вашей группе. Какие ответы вам подсказывают эти картинки?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думаете, какое отношение имеют эти картинки к режиму дня? И как связан режим дня со здоровым образом жизни?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77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Возьмите конверт и рассмотрите картинки, которые даны вашей группе. Какие ответы вам подсказывают эти картинки?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думаете, какое отношение имеют эти картинки к режиму дня? И как связан режим дня со здоровым образом жизни?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28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1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2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1.xml"/><Relationship Id="rId3" Type="http://schemas.openxmlformats.org/officeDocument/2006/relationships/image" Target="../media/image2.em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comments" Target="../comments/commen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50371E-B90E-416A-94DE-EC3927C53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506" y="2105890"/>
            <a:ext cx="8298873" cy="408708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3900" b="1" dirty="0" smtClean="0">
                <a:solidFill>
                  <a:srgbClr val="0070C0"/>
                </a:solidFill>
              </a:rPr>
              <a:t>ПРЕЗЕНТАЦИЯ </a:t>
            </a:r>
            <a:br>
              <a:rPr lang="ru-RU" sz="3900" b="1" dirty="0" smtClean="0">
                <a:solidFill>
                  <a:srgbClr val="0070C0"/>
                </a:solidFill>
              </a:rPr>
            </a:br>
            <a:r>
              <a:rPr lang="ru-RU" sz="3900" b="1" dirty="0" smtClean="0">
                <a:solidFill>
                  <a:srgbClr val="0070C0"/>
                </a:solidFill>
              </a:rPr>
              <a:t>К </a:t>
            </a:r>
            <a:r>
              <a:rPr lang="ru-RU" sz="3900" b="1" dirty="0">
                <a:solidFill>
                  <a:srgbClr val="0070C0"/>
                </a:solidFill>
              </a:rPr>
              <a:t>ИНТЕРАКТИВНОМУ </a:t>
            </a:r>
            <a:r>
              <a:rPr lang="ru-RU" sz="3900" b="1" dirty="0" smtClean="0">
                <a:solidFill>
                  <a:srgbClr val="0070C0"/>
                </a:solidFill>
              </a:rPr>
              <a:t>ЗАНЯТИЮ для учащихся 1-4 классов</a:t>
            </a:r>
            <a:br>
              <a:rPr lang="ru-RU" sz="3900" b="1" dirty="0" smtClean="0">
                <a:solidFill>
                  <a:srgbClr val="0070C0"/>
                </a:solidFill>
              </a:rPr>
            </a:br>
            <a:r>
              <a:rPr lang="ru-RU" sz="3900" b="1" dirty="0">
                <a:solidFill>
                  <a:srgbClr val="0070C0"/>
                </a:solidFill>
              </a:rPr>
              <a:t/>
            </a:r>
            <a:br>
              <a:rPr lang="ru-RU" sz="3900" b="1" dirty="0">
                <a:solidFill>
                  <a:srgbClr val="0070C0"/>
                </a:solidFill>
              </a:rPr>
            </a:br>
            <a:r>
              <a:rPr lang="ru-RU" sz="5300" b="1" dirty="0" smtClean="0">
                <a:solidFill>
                  <a:srgbClr val="0070C0"/>
                </a:solidFill>
              </a:rPr>
              <a:t>«Мой режим дня» </a:t>
            </a:r>
            <a:br>
              <a:rPr lang="ru-RU" sz="5300" b="1" dirty="0" smtClean="0">
                <a:solidFill>
                  <a:srgbClr val="0070C0"/>
                </a:solidFill>
              </a:rPr>
            </a:br>
            <a:r>
              <a:rPr lang="ru-RU" sz="5300" b="1" dirty="0" smtClean="0">
                <a:solidFill>
                  <a:srgbClr val="0070C0"/>
                </a:solidFill>
              </a:rPr>
              <a:t>в рамках акции </a:t>
            </a:r>
            <a:br>
              <a:rPr lang="ru-RU" sz="5300" b="1" dirty="0" smtClean="0">
                <a:solidFill>
                  <a:srgbClr val="0070C0"/>
                </a:solidFill>
              </a:rPr>
            </a:br>
            <a:r>
              <a:rPr lang="ru-RU" sz="5300" b="1" dirty="0" smtClean="0">
                <a:solidFill>
                  <a:srgbClr val="0070C0"/>
                </a:solidFill>
              </a:rPr>
              <a:t>«Здоровый образ жизни – путь к успеху»</a:t>
            </a:r>
            <a:endParaRPr lang="ru-RU" sz="5300" dirty="0">
              <a:solidFill>
                <a:srgbClr val="0070C0"/>
              </a:solidFill>
            </a:endParaRPr>
          </a:p>
        </p:txBody>
      </p:sp>
      <p:pic>
        <p:nvPicPr>
          <p:cNvPr id="4" name="Рисунок 10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706" y="296862"/>
            <a:ext cx="14335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468" y="266700"/>
            <a:ext cx="115252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643" y="153987"/>
            <a:ext cx="873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475" y="2955925"/>
            <a:ext cx="3057525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52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10619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Работа в группах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2577947"/>
            <a:ext cx="5050392" cy="3577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Как </a:t>
            </a:r>
            <a:r>
              <a:rPr lang="ru-RU" sz="2800" b="1" dirty="0">
                <a:solidFill>
                  <a:srgbClr val="0070C0"/>
                </a:solidFill>
              </a:rPr>
              <a:t>вы думаете, какое отношение </a:t>
            </a:r>
            <a:r>
              <a:rPr lang="ru-RU" sz="2800" b="1" dirty="0" smtClean="0">
                <a:solidFill>
                  <a:srgbClr val="0070C0"/>
                </a:solidFill>
              </a:rPr>
              <a:t>имеют эти </a:t>
            </a:r>
            <a:r>
              <a:rPr lang="ru-RU" sz="2800" b="1" dirty="0">
                <a:solidFill>
                  <a:srgbClr val="0070C0"/>
                </a:solidFill>
              </a:rPr>
              <a:t>картинки к режиму дня?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0100" y="1429167"/>
            <a:ext cx="4705409" cy="531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6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177961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Работа в группах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2423711"/>
            <a:ext cx="5050392" cy="3732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Как </a:t>
            </a:r>
            <a:r>
              <a:rPr lang="ru-RU" sz="2800" b="1" dirty="0">
                <a:solidFill>
                  <a:srgbClr val="0070C0"/>
                </a:solidFill>
              </a:rPr>
              <a:t>вы думаете, какое отношение </a:t>
            </a:r>
            <a:r>
              <a:rPr lang="ru-RU" sz="2800" b="1" dirty="0" smtClean="0">
                <a:solidFill>
                  <a:srgbClr val="0070C0"/>
                </a:solidFill>
              </a:rPr>
              <a:t>имеют эти </a:t>
            </a:r>
            <a:r>
              <a:rPr lang="ru-RU" sz="2800" b="1" dirty="0">
                <a:solidFill>
                  <a:srgbClr val="0070C0"/>
                </a:solidFill>
              </a:rPr>
              <a:t>картинки к режиму дня?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r="1415"/>
          <a:stretch/>
        </p:blipFill>
        <p:spPr>
          <a:xfrm>
            <a:off x="5676564" y="1422239"/>
            <a:ext cx="4692080" cy="50323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819460" y="1262868"/>
            <a:ext cx="1616528" cy="506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27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145303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Работа в группах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2401677"/>
            <a:ext cx="5050392" cy="37541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Как </a:t>
            </a:r>
            <a:r>
              <a:rPr lang="ru-RU" sz="2800" b="1" dirty="0">
                <a:solidFill>
                  <a:srgbClr val="0070C0"/>
                </a:solidFill>
              </a:rPr>
              <a:t>вы думаете, какое отношение </a:t>
            </a:r>
            <a:r>
              <a:rPr lang="ru-RU" sz="2800" b="1" dirty="0" smtClean="0">
                <a:solidFill>
                  <a:srgbClr val="0070C0"/>
                </a:solidFill>
              </a:rPr>
              <a:t>имеют эти </a:t>
            </a:r>
            <a:r>
              <a:rPr lang="ru-RU" sz="2800" b="1" dirty="0">
                <a:solidFill>
                  <a:srgbClr val="0070C0"/>
                </a:solidFill>
              </a:rPr>
              <a:t>картинки к режиму дня?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8314" y="1494483"/>
            <a:ext cx="4133096" cy="494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66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156189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Работа в группах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2555913"/>
            <a:ext cx="5050392" cy="35999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Как </a:t>
            </a:r>
            <a:r>
              <a:rPr lang="ru-RU" sz="2800" b="1" dirty="0">
                <a:solidFill>
                  <a:srgbClr val="0070C0"/>
                </a:solidFill>
              </a:rPr>
              <a:t>вы думаете, какое отношение </a:t>
            </a:r>
            <a:r>
              <a:rPr lang="ru-RU" sz="2800" b="1" dirty="0" smtClean="0">
                <a:solidFill>
                  <a:srgbClr val="0070C0"/>
                </a:solidFill>
              </a:rPr>
              <a:t>имеют эти </a:t>
            </a:r>
            <a:r>
              <a:rPr lang="ru-RU" sz="2800" b="1" dirty="0">
                <a:solidFill>
                  <a:srgbClr val="0070C0"/>
                </a:solidFill>
              </a:rPr>
              <a:t>картинки к режиму дня?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9880" y="1554825"/>
            <a:ext cx="4879633" cy="5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75935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Кроссворд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889415"/>
            <a:ext cx="4952421" cy="286219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душ</a:t>
            </a:r>
            <a:r>
              <a:rPr lang="ru-RU" sz="8000" b="1" dirty="0">
                <a:solidFill>
                  <a:srgbClr val="0070C0"/>
                </a:solidFill>
              </a:rPr>
              <a:t>, зарядка, </a:t>
            </a:r>
            <a:r>
              <a:rPr lang="ru-RU" sz="8000" b="1" dirty="0" smtClean="0">
                <a:solidFill>
                  <a:srgbClr val="0070C0"/>
                </a:solidFill>
              </a:rPr>
              <a:t>обед, сон</a:t>
            </a:r>
            <a:r>
              <a:rPr lang="ru-RU" sz="8000" b="1" dirty="0">
                <a:solidFill>
                  <a:srgbClr val="0070C0"/>
                </a:solidFill>
              </a:rPr>
              <a:t>, ужин, </a:t>
            </a:r>
            <a:r>
              <a:rPr lang="ru-RU" sz="8000" b="1" dirty="0" smtClean="0">
                <a:solidFill>
                  <a:srgbClr val="0070C0"/>
                </a:solidFill>
              </a:rPr>
              <a:t>умывание</a:t>
            </a:r>
            <a:endParaRPr lang="ru-RU" sz="8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9407" y="2051956"/>
            <a:ext cx="5134588" cy="35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38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42573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Физкультминутка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2148" y="1832265"/>
            <a:ext cx="7147699" cy="424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6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75935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363852"/>
            <a:ext cx="10972800" cy="4695986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ru-RU" sz="8000" dirty="0"/>
          </a:p>
          <a:p>
            <a:pPr marL="0" indent="0" algn="ctr">
              <a:buNone/>
            </a:pPr>
            <a:endParaRPr lang="ru-RU" sz="8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0" b="1" dirty="0" smtClean="0">
                <a:solidFill>
                  <a:srgbClr val="0070C0"/>
                </a:solidFill>
              </a:rPr>
              <a:t>Что такое полезное питание?</a:t>
            </a:r>
            <a:endParaRPr lang="ru-RU" sz="28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87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24" y="-42573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t="13838"/>
          <a:stretch/>
        </p:blipFill>
        <p:spPr>
          <a:xfrm>
            <a:off x="5884028" y="2041071"/>
            <a:ext cx="5432836" cy="4463341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 txBox="1">
            <a:spLocks/>
          </p:cNvSpPr>
          <p:nvPr/>
        </p:nvSpPr>
        <p:spPr>
          <a:xfrm>
            <a:off x="582965" y="1889415"/>
            <a:ext cx="4952421" cy="28621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8000" b="1" dirty="0">
                <a:solidFill>
                  <a:srgbClr val="0070C0"/>
                </a:solidFill>
              </a:rPr>
              <a:t>Помоги </a:t>
            </a:r>
            <a:r>
              <a:rPr lang="ru-RU" sz="8000" b="1" dirty="0" smtClean="0">
                <a:solidFill>
                  <a:srgbClr val="0070C0"/>
                </a:solidFill>
              </a:rPr>
              <a:t>ребятам найти </a:t>
            </a:r>
            <a:r>
              <a:rPr lang="ru-RU" sz="8000" b="1" dirty="0">
                <a:solidFill>
                  <a:srgbClr val="0070C0"/>
                </a:solidFill>
              </a:rPr>
              <a:t>дорогу </a:t>
            </a:r>
            <a:r>
              <a:rPr lang="ru-RU" sz="8000" b="1" dirty="0" smtClean="0">
                <a:solidFill>
                  <a:srgbClr val="0070C0"/>
                </a:solidFill>
              </a:rPr>
              <a:t>к вкусной </a:t>
            </a:r>
            <a:r>
              <a:rPr lang="ru-RU" sz="8000" b="1" dirty="0">
                <a:solidFill>
                  <a:srgbClr val="0070C0"/>
                </a:solidFill>
              </a:rPr>
              <a:t>и полезной еде.</a:t>
            </a:r>
          </a:p>
        </p:txBody>
      </p:sp>
    </p:spTree>
    <p:extLst>
      <p:ext uri="{BB962C8B-B14F-4D97-AF65-F5344CB8AC3E}">
        <p14:creationId xmlns:p14="http://schemas.microsoft.com/office/powerpoint/2010/main" val="108178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595" y="-42573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363852"/>
            <a:ext cx="10972800" cy="4695986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ru-RU" sz="8000" dirty="0"/>
          </a:p>
          <a:p>
            <a:pPr marL="0" indent="0" algn="ctr">
              <a:buNone/>
            </a:pPr>
            <a:endParaRPr lang="ru-RU" sz="8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0" b="1" dirty="0">
                <a:solidFill>
                  <a:srgbClr val="0070C0"/>
                </a:solidFill>
              </a:rPr>
              <a:t>Каким </a:t>
            </a:r>
            <a:r>
              <a:rPr lang="ru-RU" sz="28000" b="1" dirty="0" smtClean="0">
                <a:solidFill>
                  <a:srgbClr val="0070C0"/>
                </a:solidFill>
              </a:rPr>
              <a:t>должен быть </a:t>
            </a:r>
            <a:r>
              <a:rPr lang="ru-RU" sz="28000" b="1" dirty="0">
                <a:solidFill>
                  <a:srgbClr val="0070C0"/>
                </a:solidFill>
              </a:rPr>
              <a:t>сон </a:t>
            </a:r>
            <a:r>
              <a:rPr lang="ru-RU" sz="28000" b="1" dirty="0" smtClean="0">
                <a:solidFill>
                  <a:srgbClr val="0070C0"/>
                </a:solidFill>
              </a:rPr>
              <a:t>школьника?</a:t>
            </a:r>
            <a:endParaRPr lang="ru-RU" sz="28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05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75935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775506"/>
            <a:ext cx="10972800" cy="469598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ru-RU" sz="8000" dirty="0"/>
          </a:p>
          <a:p>
            <a:pPr marL="0" indent="0" algn="just">
              <a:buNone/>
            </a:pPr>
            <a:endParaRPr lang="ru-RU" sz="8000" b="1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9600" dirty="0">
                <a:solidFill>
                  <a:srgbClr val="0070C0"/>
                </a:solidFill>
              </a:rPr>
              <a:t>Часто школьники ложатся спать </a:t>
            </a:r>
            <a:r>
              <a:rPr lang="ru-RU" sz="9600" dirty="0" smtClean="0">
                <a:solidFill>
                  <a:srgbClr val="0070C0"/>
                </a:solidFill>
              </a:rPr>
              <a:t>поздно. Бывают </a:t>
            </a:r>
            <a:r>
              <a:rPr lang="ru-RU" sz="9600" dirty="0">
                <a:solidFill>
                  <a:srgbClr val="0070C0"/>
                </a:solidFill>
              </a:rPr>
              <a:t>дни, когда родителям очень </a:t>
            </a:r>
            <a:r>
              <a:rPr lang="ru-RU" sz="9600" dirty="0" smtClean="0">
                <a:solidFill>
                  <a:srgbClr val="0070C0"/>
                </a:solidFill>
              </a:rPr>
              <a:t>сложно разбудить </a:t>
            </a:r>
            <a:r>
              <a:rPr lang="ru-RU" sz="9600" dirty="0">
                <a:solidFill>
                  <a:srgbClr val="0070C0"/>
                </a:solidFill>
              </a:rPr>
              <a:t>ребёнка утром. </a:t>
            </a:r>
            <a:r>
              <a:rPr lang="ru-RU" sz="9600" b="1" dirty="0">
                <a:solidFill>
                  <a:srgbClr val="0070C0"/>
                </a:solidFill>
              </a:rPr>
              <a:t>Для </a:t>
            </a:r>
            <a:r>
              <a:rPr lang="ru-RU" sz="9600" b="1" dirty="0" smtClean="0">
                <a:solidFill>
                  <a:srgbClr val="0070C0"/>
                </a:solidFill>
              </a:rPr>
              <a:t>восстановления </a:t>
            </a:r>
            <a:r>
              <a:rPr lang="ru-RU" sz="9600" b="1" dirty="0">
                <a:solidFill>
                  <a:srgbClr val="0070C0"/>
                </a:solidFill>
              </a:rPr>
              <a:t>сил ребёнку младшего школьного </a:t>
            </a:r>
            <a:r>
              <a:rPr lang="ru-RU" sz="9600" b="1" dirty="0" smtClean="0">
                <a:solidFill>
                  <a:srgbClr val="0070C0"/>
                </a:solidFill>
              </a:rPr>
              <a:t>возраста </a:t>
            </a:r>
            <a:r>
              <a:rPr lang="ru-RU" sz="9600" b="1" dirty="0">
                <a:solidFill>
                  <a:srgbClr val="0070C0"/>
                </a:solidFill>
              </a:rPr>
              <a:t>нужно спать 10—11 часов. Сон </a:t>
            </a:r>
            <a:r>
              <a:rPr lang="ru-RU" sz="9600" b="1" dirty="0" smtClean="0">
                <a:solidFill>
                  <a:srgbClr val="0070C0"/>
                </a:solidFill>
              </a:rPr>
              <a:t>очень важен </a:t>
            </a:r>
            <a:r>
              <a:rPr lang="ru-RU" sz="9600" b="1" dirty="0">
                <a:solidFill>
                  <a:srgbClr val="0070C0"/>
                </a:solidFill>
              </a:rPr>
              <a:t>для здоровья ребёнка.</a:t>
            </a:r>
            <a:r>
              <a:rPr lang="ru-RU" sz="9600" dirty="0">
                <a:solidFill>
                  <a:srgbClr val="0070C0"/>
                </a:solidFill>
              </a:rPr>
              <a:t> </a:t>
            </a:r>
            <a:r>
              <a:rPr lang="ru-RU" sz="9600" dirty="0" smtClean="0">
                <a:solidFill>
                  <a:srgbClr val="0070C0"/>
                </a:solidFill>
              </a:rPr>
              <a:t>Выспавшийся ребёнок </a:t>
            </a:r>
            <a:r>
              <a:rPr lang="ru-RU" sz="9600" dirty="0">
                <a:solidFill>
                  <a:srgbClr val="0070C0"/>
                </a:solidFill>
              </a:rPr>
              <a:t>— бодрый, здоровый и </a:t>
            </a:r>
            <a:r>
              <a:rPr lang="ru-RU" sz="9600" dirty="0" smtClean="0">
                <a:solidFill>
                  <a:srgbClr val="0070C0"/>
                </a:solidFill>
              </a:rPr>
              <a:t>весёлый. Хороший </a:t>
            </a:r>
            <a:r>
              <a:rPr lang="ru-RU" sz="9600" dirty="0">
                <a:solidFill>
                  <a:srgbClr val="0070C0"/>
                </a:solidFill>
              </a:rPr>
              <a:t>сон влияет и на способности </a:t>
            </a:r>
            <a:r>
              <a:rPr lang="ru-RU" sz="9600" dirty="0" smtClean="0">
                <a:solidFill>
                  <a:srgbClr val="0070C0"/>
                </a:solidFill>
              </a:rPr>
              <a:t>к обучению</a:t>
            </a:r>
            <a:r>
              <a:rPr lang="ru-RU" sz="9600" dirty="0">
                <a:solidFill>
                  <a:srgbClr val="0070C0"/>
                </a:solidFill>
              </a:rPr>
              <a:t>: способность воспринимать </a:t>
            </a:r>
            <a:r>
              <a:rPr lang="ru-RU" sz="9600" dirty="0" smtClean="0">
                <a:solidFill>
                  <a:srgbClr val="0070C0"/>
                </a:solidFill>
              </a:rPr>
              <a:t>информацию</a:t>
            </a:r>
            <a:r>
              <a:rPr lang="ru-RU" sz="9600" dirty="0">
                <a:solidFill>
                  <a:srgbClr val="0070C0"/>
                </a:solidFill>
              </a:rPr>
              <a:t>, быть внимательным, </a:t>
            </a:r>
            <a:r>
              <a:rPr lang="ru-RU" sz="9600" dirty="0" smtClean="0">
                <a:solidFill>
                  <a:srgbClr val="0070C0"/>
                </a:solidFill>
              </a:rPr>
              <a:t>запоминать, рассуждать</a:t>
            </a:r>
            <a:r>
              <a:rPr lang="ru-RU" sz="9600" dirty="0">
                <a:solidFill>
                  <a:srgbClr val="0070C0"/>
                </a:solidFill>
              </a:rPr>
              <a:t>, </a:t>
            </a:r>
            <a:r>
              <a:rPr lang="ru-RU" sz="9600" dirty="0" smtClean="0">
                <a:solidFill>
                  <a:srgbClr val="0070C0"/>
                </a:solidFill>
              </a:rPr>
              <a:t>анализировать. Если </a:t>
            </a:r>
            <a:r>
              <a:rPr lang="ru-RU" sz="9600" dirty="0">
                <a:solidFill>
                  <a:srgbClr val="0070C0"/>
                </a:solidFill>
              </a:rPr>
              <a:t>ребёнок систематически </a:t>
            </a:r>
            <a:r>
              <a:rPr lang="ru-RU" sz="9600" dirty="0" smtClean="0">
                <a:solidFill>
                  <a:srgbClr val="0070C0"/>
                </a:solidFill>
              </a:rPr>
              <a:t>недосыпает</a:t>
            </a:r>
            <a:r>
              <a:rPr lang="ru-RU" sz="9600" dirty="0">
                <a:solidFill>
                  <a:srgbClr val="0070C0"/>
                </a:solidFill>
              </a:rPr>
              <a:t>, то днём он постоянно будет сонным </a:t>
            </a:r>
            <a:r>
              <a:rPr lang="ru-RU" sz="9600" dirty="0" smtClean="0">
                <a:solidFill>
                  <a:srgbClr val="0070C0"/>
                </a:solidFill>
              </a:rPr>
              <a:t>и усталым.</a:t>
            </a:r>
            <a:endParaRPr lang="ru-RU" sz="96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9600" b="1" dirty="0">
                <a:solidFill>
                  <a:srgbClr val="0070C0"/>
                </a:solidFill>
              </a:rPr>
              <a:t>Если за день ребёнок сильно устал, </a:t>
            </a:r>
            <a:r>
              <a:rPr lang="ru-RU" sz="9600" b="1" dirty="0" smtClean="0">
                <a:solidFill>
                  <a:srgbClr val="0070C0"/>
                </a:solidFill>
              </a:rPr>
              <a:t>не всегда </a:t>
            </a:r>
            <a:r>
              <a:rPr lang="ru-RU" sz="9600" b="1" dirty="0">
                <a:solidFill>
                  <a:srgbClr val="0070C0"/>
                </a:solidFill>
              </a:rPr>
              <a:t>ему удаётся легко заснуть. </a:t>
            </a:r>
            <a:r>
              <a:rPr lang="ru-RU" sz="9600" dirty="0" smtClean="0">
                <a:solidFill>
                  <a:srgbClr val="0070C0"/>
                </a:solidFill>
              </a:rPr>
              <a:t>Школа, домашние </a:t>
            </a:r>
            <a:r>
              <a:rPr lang="ru-RU" sz="9600" dirty="0">
                <a:solidFill>
                  <a:srgbClr val="0070C0"/>
                </a:solidFill>
              </a:rPr>
              <a:t>задания, кружки и секции — </a:t>
            </a:r>
            <a:r>
              <a:rPr lang="ru-RU" sz="9600" dirty="0" smtClean="0">
                <a:solidFill>
                  <a:srgbClr val="0070C0"/>
                </a:solidFill>
              </a:rPr>
              <a:t>всё вместе </a:t>
            </a:r>
            <a:r>
              <a:rPr lang="ru-RU" sz="9600" dirty="0">
                <a:solidFill>
                  <a:srgbClr val="0070C0"/>
                </a:solidFill>
              </a:rPr>
              <a:t>это является большой нагрузкой </a:t>
            </a:r>
            <a:r>
              <a:rPr lang="ru-RU" sz="9600" dirty="0" smtClean="0">
                <a:solidFill>
                  <a:srgbClr val="0070C0"/>
                </a:solidFill>
              </a:rPr>
              <a:t>на мозг </a:t>
            </a:r>
            <a:r>
              <a:rPr lang="ru-RU" sz="9600" dirty="0">
                <a:solidFill>
                  <a:srgbClr val="0070C0"/>
                </a:solidFill>
              </a:rPr>
              <a:t>и нервную систему. Просмотр на </a:t>
            </a:r>
            <a:r>
              <a:rPr lang="ru-RU" sz="9600" dirty="0" smtClean="0">
                <a:solidFill>
                  <a:srgbClr val="0070C0"/>
                </a:solidFill>
              </a:rPr>
              <a:t>ночь телевизора</a:t>
            </a:r>
            <a:r>
              <a:rPr lang="ru-RU" sz="9600" dirty="0">
                <a:solidFill>
                  <a:srgbClr val="0070C0"/>
                </a:solidFill>
              </a:rPr>
              <a:t>, работа на компьютере и </a:t>
            </a:r>
            <a:r>
              <a:rPr lang="ru-RU" sz="9600" dirty="0" smtClean="0">
                <a:solidFill>
                  <a:srgbClr val="0070C0"/>
                </a:solidFill>
              </a:rPr>
              <a:t>любые игры </a:t>
            </a:r>
            <a:r>
              <a:rPr lang="ru-RU" sz="9600" dirty="0">
                <a:solidFill>
                  <a:srgbClr val="0070C0"/>
                </a:solidFill>
              </a:rPr>
              <a:t>с использованием электронных </a:t>
            </a:r>
            <a:r>
              <a:rPr lang="ru-RU" sz="9600" dirty="0" smtClean="0">
                <a:solidFill>
                  <a:srgbClr val="0070C0"/>
                </a:solidFill>
              </a:rPr>
              <a:t>гаджетов </a:t>
            </a:r>
            <a:r>
              <a:rPr lang="ru-RU" sz="9600" dirty="0">
                <a:solidFill>
                  <a:srgbClr val="0070C0"/>
                </a:solidFill>
              </a:rPr>
              <a:t>— это тоже дополнительная </a:t>
            </a:r>
            <a:r>
              <a:rPr lang="ru-RU" sz="9600" dirty="0" smtClean="0">
                <a:solidFill>
                  <a:srgbClr val="0070C0"/>
                </a:solidFill>
              </a:rPr>
              <a:t>нагрузка на </a:t>
            </a:r>
            <a:r>
              <a:rPr lang="ru-RU" sz="9600" dirty="0">
                <a:solidFill>
                  <a:srgbClr val="0070C0"/>
                </a:solidFill>
              </a:rPr>
              <a:t>мозг и нервную систему. В этом </a:t>
            </a:r>
            <a:r>
              <a:rPr lang="ru-RU" sz="9600" dirty="0" smtClean="0">
                <a:solidFill>
                  <a:srgbClr val="0070C0"/>
                </a:solidFill>
              </a:rPr>
              <a:t>случае у </a:t>
            </a:r>
            <a:r>
              <a:rPr lang="ru-RU" sz="9600" dirty="0">
                <a:solidFill>
                  <a:srgbClr val="0070C0"/>
                </a:solidFill>
              </a:rPr>
              <a:t>ребёнка возникает переутомление и </a:t>
            </a:r>
            <a:r>
              <a:rPr lang="ru-RU" sz="9600" dirty="0" smtClean="0">
                <a:solidFill>
                  <a:srgbClr val="0070C0"/>
                </a:solidFill>
              </a:rPr>
              <a:t>ему очень </a:t>
            </a:r>
            <a:r>
              <a:rPr lang="ru-RU" sz="9600" dirty="0">
                <a:solidFill>
                  <a:srgbClr val="0070C0"/>
                </a:solidFill>
              </a:rPr>
              <a:t>сложно расслабиться, чтобы уснуть.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76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965" y="757527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162051"/>
            <a:ext cx="10972800" cy="45720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sz="8000" dirty="0"/>
          </a:p>
          <a:p>
            <a:pPr marL="0" indent="0" algn="ctr">
              <a:buNone/>
            </a:pPr>
            <a:endParaRPr lang="ru-RU" sz="7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7000" b="1" dirty="0" smtClean="0">
                <a:solidFill>
                  <a:srgbClr val="0070C0"/>
                </a:solidFill>
              </a:rPr>
              <a:t>ЧТО ТАКОЕ ЗДОРОВЬЕ?</a:t>
            </a:r>
          </a:p>
          <a:p>
            <a:pPr marL="0" indent="0" algn="ctr">
              <a:buNone/>
            </a:pPr>
            <a:r>
              <a:rPr lang="ru-RU" sz="7000" b="1" dirty="0">
                <a:solidFill>
                  <a:srgbClr val="0070C0"/>
                </a:solidFill>
              </a:rPr>
              <a:t>Для чего нужно быть здоровым?</a:t>
            </a:r>
          </a:p>
          <a:p>
            <a:pPr marL="0" indent="0" algn="ctr">
              <a:buNone/>
            </a:pPr>
            <a:r>
              <a:rPr lang="ru-RU" sz="7000" b="1" dirty="0">
                <a:solidFill>
                  <a:srgbClr val="0070C0"/>
                </a:solidFill>
              </a:rPr>
              <a:t>Что означает вести здоровый образ жизни?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34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75935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363852"/>
            <a:ext cx="10972800" cy="147731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6400" b="1" dirty="0" smtClean="0">
                <a:solidFill>
                  <a:srgbClr val="0070C0"/>
                </a:solidFill>
              </a:rPr>
              <a:t>Что </a:t>
            </a:r>
            <a:r>
              <a:rPr lang="ru-RU" sz="6400" b="1" dirty="0">
                <a:solidFill>
                  <a:srgbClr val="0070C0"/>
                </a:solidFill>
              </a:rPr>
              <a:t>нужно обязательно </a:t>
            </a:r>
            <a:r>
              <a:rPr lang="ru-RU" sz="6400" b="1" dirty="0" smtClean="0">
                <a:solidFill>
                  <a:srgbClr val="0070C0"/>
                </a:solidFill>
              </a:rPr>
              <a:t>сделать </a:t>
            </a:r>
            <a:r>
              <a:rPr lang="ru-RU" sz="6400" b="1" dirty="0">
                <a:solidFill>
                  <a:srgbClr val="0070C0"/>
                </a:solidFill>
              </a:rPr>
              <a:t>перед сном?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6996" y="2880758"/>
            <a:ext cx="3884738" cy="35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7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75935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Игра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048910"/>
            <a:ext cx="10972800" cy="8405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70C0"/>
                </a:solidFill>
              </a:rPr>
              <a:t>Уложим игрушку спать</a:t>
            </a:r>
            <a:endParaRPr lang="ru-RU" sz="54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8" y="1832265"/>
            <a:ext cx="5902177" cy="481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1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42573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Подведение итогов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363852"/>
            <a:ext cx="10972800" cy="469598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8000" dirty="0"/>
          </a:p>
          <a:p>
            <a:pPr marL="0" indent="0" algn="ctr">
              <a:buNone/>
            </a:pPr>
            <a:endParaRPr lang="ru-RU" sz="8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4000" b="1" dirty="0" smtClean="0">
                <a:solidFill>
                  <a:srgbClr val="0070C0"/>
                </a:solidFill>
              </a:rPr>
              <a:t>Всё</a:t>
            </a:r>
            <a:r>
              <a:rPr lang="ru-RU" sz="24000" b="1" dirty="0">
                <a:solidFill>
                  <a:srgbClr val="0070C0"/>
                </a:solidFill>
              </a:rPr>
              <a:t>, что сегодня вы </a:t>
            </a:r>
            <a:r>
              <a:rPr lang="ru-RU" sz="24000" b="1" dirty="0" smtClean="0">
                <a:solidFill>
                  <a:srgbClr val="0070C0"/>
                </a:solidFill>
              </a:rPr>
              <a:t>рассматривали</a:t>
            </a:r>
            <a:r>
              <a:rPr lang="ru-RU" sz="24000" b="1" dirty="0">
                <a:solidFill>
                  <a:srgbClr val="0070C0"/>
                </a:solidFill>
              </a:rPr>
              <a:t>, имеет отношение к </a:t>
            </a:r>
            <a:r>
              <a:rPr lang="ru-RU" sz="24000" b="1" dirty="0" smtClean="0">
                <a:solidFill>
                  <a:srgbClr val="0070C0"/>
                </a:solidFill>
              </a:rPr>
              <a:t>режиму дня</a:t>
            </a:r>
            <a:r>
              <a:rPr lang="ru-RU" sz="24000" b="1" dirty="0">
                <a:solidFill>
                  <a:srgbClr val="0070C0"/>
                </a:solidFill>
              </a:rPr>
              <a:t>? Какое? А </a:t>
            </a:r>
            <a:r>
              <a:rPr lang="ru-RU" sz="24000" b="1" dirty="0" smtClean="0">
                <a:solidFill>
                  <a:srgbClr val="0070C0"/>
                </a:solidFill>
              </a:rPr>
              <a:t>к здоровому образу жизни</a:t>
            </a:r>
            <a:r>
              <a:rPr lang="ru-RU" sz="24000" b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13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128436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Домашнее задание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363852"/>
            <a:ext cx="10972800" cy="46841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4500" b="1" dirty="0" smtClean="0">
                <a:solidFill>
                  <a:srgbClr val="0070C0"/>
                </a:solidFill>
              </a:rPr>
              <a:t>Режим дня</a:t>
            </a:r>
            <a:endParaRPr lang="ru-RU" sz="45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481" y="1598058"/>
            <a:ext cx="3898189" cy="48597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9754" y="2084854"/>
            <a:ext cx="721995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93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2566" y="937538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000" b="1" dirty="0">
                <a:solidFill>
                  <a:srgbClr val="0070C0"/>
                </a:solidFill>
              </a:rPr>
              <a:t>Желаю </a:t>
            </a:r>
            <a:r>
              <a:rPr lang="ru-RU" sz="5000" b="1" dirty="0" smtClean="0">
                <a:solidFill>
                  <a:srgbClr val="0070C0"/>
                </a:solidFill>
              </a:rPr>
              <a:t>всем </a:t>
            </a:r>
            <a:r>
              <a:rPr lang="ru-RU" sz="5000" b="1" dirty="0">
                <a:solidFill>
                  <a:srgbClr val="0070C0"/>
                </a:solidFill>
              </a:rPr>
              <a:t>доброго здоровья! </a:t>
            </a:r>
            <a:endParaRPr lang="ru-RU" sz="5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5000" b="1" dirty="0" smtClean="0">
                <a:solidFill>
                  <a:srgbClr val="0070C0"/>
                </a:solidFill>
              </a:rPr>
              <a:t>И помните, </a:t>
            </a:r>
            <a:r>
              <a:rPr lang="ru-RU" sz="5000" b="1" dirty="0">
                <a:solidFill>
                  <a:srgbClr val="0070C0"/>
                </a:solidFill>
              </a:rPr>
              <a:t>жить </a:t>
            </a:r>
            <a:endParaRPr lang="ru-RU" sz="5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7000" b="1" dirty="0" smtClean="0">
                <a:solidFill>
                  <a:srgbClr val="FF0000"/>
                </a:solidFill>
              </a:rPr>
              <a:t>здорОвым </a:t>
            </a:r>
            <a:r>
              <a:rPr lang="ru-RU" sz="7000" b="1" dirty="0">
                <a:solidFill>
                  <a:srgbClr val="FF0000"/>
                </a:solidFill>
              </a:rPr>
              <a:t>— здОрово!</a:t>
            </a:r>
          </a:p>
        </p:txBody>
      </p:sp>
      <p:pic>
        <p:nvPicPr>
          <p:cNvPr id="8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15" y="3791840"/>
            <a:ext cx="2392393" cy="305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764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783" y="899861"/>
            <a:ext cx="9698182" cy="316212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69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Здоровье </a:t>
            </a:r>
            <a:r>
              <a:rPr lang="ru-RU" sz="69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— </a:t>
            </a:r>
            <a:r>
              <a:rPr lang="ru-RU" sz="69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это </a:t>
            </a:r>
            <a:r>
              <a:rPr lang="ru-RU" sz="69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состояние полного физического, душевного и социального благополучия, а не только отсутствие болезней. </a:t>
            </a:r>
          </a:p>
        </p:txBody>
      </p:sp>
      <p:pic>
        <p:nvPicPr>
          <p:cNvPr id="10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5F85B4E-6F87-47DD-9DEB-6C023C7F0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3571" y="4286864"/>
            <a:ext cx="7215235" cy="195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3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75935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363852"/>
            <a:ext cx="10972800" cy="469598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ru-RU" sz="8000" dirty="0"/>
          </a:p>
          <a:p>
            <a:pPr marL="0" indent="0" algn="ctr">
              <a:buNone/>
            </a:pPr>
            <a:endParaRPr lang="ru-RU" sz="8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0" b="1" dirty="0">
                <a:solidFill>
                  <a:srgbClr val="0070C0"/>
                </a:solidFill>
              </a:rPr>
              <a:t>Ч</a:t>
            </a:r>
            <a:r>
              <a:rPr lang="ru-RU" sz="28000" b="1" dirty="0" smtClean="0">
                <a:solidFill>
                  <a:srgbClr val="0070C0"/>
                </a:solidFill>
              </a:rPr>
              <a:t>то </a:t>
            </a:r>
            <a:r>
              <a:rPr lang="ru-RU" sz="28000" b="1" dirty="0">
                <a:solidFill>
                  <a:srgbClr val="0070C0"/>
                </a:solidFill>
              </a:rPr>
              <a:t>такое режим?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0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75935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363852"/>
            <a:ext cx="10972800" cy="4695986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ru-RU" sz="8000" dirty="0"/>
          </a:p>
          <a:p>
            <a:pPr marL="0" indent="0" algn="ctr">
              <a:buNone/>
            </a:pPr>
            <a:endParaRPr lang="ru-RU" sz="8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0" b="1" dirty="0" smtClean="0">
                <a:solidFill>
                  <a:srgbClr val="0070C0"/>
                </a:solidFill>
              </a:rPr>
              <a:t>Для чего нужно расписание в школе?</a:t>
            </a:r>
            <a:endParaRPr lang="ru-RU" sz="28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424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188847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Работа в группах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2688116"/>
            <a:ext cx="5050392" cy="3467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Как </a:t>
            </a:r>
            <a:r>
              <a:rPr lang="ru-RU" sz="2800" b="1" dirty="0">
                <a:solidFill>
                  <a:srgbClr val="0070C0"/>
                </a:solidFill>
              </a:rPr>
              <a:t>вы думаете, какое отношение </a:t>
            </a:r>
            <a:r>
              <a:rPr lang="ru-RU" sz="2800" b="1" dirty="0" smtClean="0">
                <a:solidFill>
                  <a:srgbClr val="0070C0"/>
                </a:solidFill>
              </a:rPr>
              <a:t>имеют эти </a:t>
            </a:r>
            <a:r>
              <a:rPr lang="ru-RU" sz="2800" b="1" dirty="0">
                <a:solidFill>
                  <a:srgbClr val="0070C0"/>
                </a:solidFill>
              </a:rPr>
              <a:t>картинки к режиму дня?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1817" y="1354203"/>
            <a:ext cx="565785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1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69107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Работа в группах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2765234"/>
            <a:ext cx="5050392" cy="3390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Как </a:t>
            </a:r>
            <a:r>
              <a:rPr lang="ru-RU" sz="2800" b="1" dirty="0">
                <a:solidFill>
                  <a:srgbClr val="0070C0"/>
                </a:solidFill>
              </a:rPr>
              <a:t>вы думаете, какое отношение </a:t>
            </a:r>
            <a:r>
              <a:rPr lang="ru-RU" sz="2800" b="1" dirty="0" smtClean="0">
                <a:solidFill>
                  <a:srgbClr val="0070C0"/>
                </a:solidFill>
              </a:rPr>
              <a:t>имеют эти </a:t>
            </a:r>
            <a:r>
              <a:rPr lang="ru-RU" sz="2800" b="1" dirty="0">
                <a:solidFill>
                  <a:srgbClr val="0070C0"/>
                </a:solidFill>
              </a:rPr>
              <a:t>картинки к режиму дня?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3357" y="1570679"/>
            <a:ext cx="54292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4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199733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Работа в группах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2588964"/>
            <a:ext cx="5050392" cy="3566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Как </a:t>
            </a:r>
            <a:r>
              <a:rPr lang="ru-RU" sz="2800" b="1" dirty="0">
                <a:solidFill>
                  <a:srgbClr val="0070C0"/>
                </a:solidFill>
              </a:rPr>
              <a:t>вы думаете, какое отношение </a:t>
            </a:r>
            <a:r>
              <a:rPr lang="ru-RU" sz="2800" b="1" dirty="0" smtClean="0">
                <a:solidFill>
                  <a:srgbClr val="0070C0"/>
                </a:solidFill>
              </a:rPr>
              <a:t>имеют эти </a:t>
            </a:r>
            <a:r>
              <a:rPr lang="ru-RU" sz="2800" b="1" dirty="0">
                <a:solidFill>
                  <a:srgbClr val="0070C0"/>
                </a:solidFill>
              </a:rPr>
              <a:t>картинки к режиму дня?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7434"/>
          <a:stretch/>
        </p:blipFill>
        <p:spPr>
          <a:xfrm>
            <a:off x="6057900" y="1447802"/>
            <a:ext cx="485810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5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134417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Работа в группах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2864386"/>
            <a:ext cx="5050392" cy="3291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Как </a:t>
            </a:r>
            <a:r>
              <a:rPr lang="ru-RU" sz="2800" b="1" dirty="0">
                <a:solidFill>
                  <a:srgbClr val="0070C0"/>
                </a:solidFill>
              </a:rPr>
              <a:t>вы думаете, какое отношение </a:t>
            </a:r>
            <a:r>
              <a:rPr lang="ru-RU" sz="2800" b="1" dirty="0" smtClean="0">
                <a:solidFill>
                  <a:srgbClr val="0070C0"/>
                </a:solidFill>
              </a:rPr>
              <a:t>имеют эти </a:t>
            </a:r>
            <a:r>
              <a:rPr lang="ru-RU" sz="2800" b="1" dirty="0">
                <a:solidFill>
                  <a:srgbClr val="0070C0"/>
                </a:solidFill>
              </a:rPr>
              <a:t>картинки к режиму дня?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2027" y="1472503"/>
            <a:ext cx="5019675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1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2031</TotalTime>
  <Words>1573</Words>
  <Application>Microsoft Office PowerPoint</Application>
  <PresentationFormat>Произвольный</PresentationFormat>
  <Paragraphs>147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Исполнительная</vt:lpstr>
      <vt:lpstr>   ПРЕЗЕНТАЦИЯ  К ИНТЕРАКТИВНОМУ ЗАНЯТИЮ для учащихся 1-4 классов  «Мой режим дня»  в рамках акции  «Здоровый образ жизни – путь к успеху»</vt:lpstr>
      <vt:lpstr>  Обсуждение</vt:lpstr>
      <vt:lpstr>Презентация PowerPoint</vt:lpstr>
      <vt:lpstr>  Обсуждение</vt:lpstr>
      <vt:lpstr>  Обсуждение</vt:lpstr>
      <vt:lpstr>  Работа в группах</vt:lpstr>
      <vt:lpstr>  Работа в группах</vt:lpstr>
      <vt:lpstr>  Работа в группах</vt:lpstr>
      <vt:lpstr>  Работа в группах</vt:lpstr>
      <vt:lpstr>  Работа в группах</vt:lpstr>
      <vt:lpstr>  Работа в группах</vt:lpstr>
      <vt:lpstr>  Работа в группах</vt:lpstr>
      <vt:lpstr>  Работа в группах</vt:lpstr>
      <vt:lpstr>  Кроссворд</vt:lpstr>
      <vt:lpstr>  Физкультминутка</vt:lpstr>
      <vt:lpstr>  Обсуждение</vt:lpstr>
      <vt:lpstr>  Обсуждение</vt:lpstr>
      <vt:lpstr>  Обсуждение</vt:lpstr>
      <vt:lpstr>  Обсуждение</vt:lpstr>
      <vt:lpstr>  Обсуждение</vt:lpstr>
      <vt:lpstr>  Игра</vt:lpstr>
      <vt:lpstr>  Подведение итогов</vt:lpstr>
      <vt:lpstr>  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ИНТЕРАКТИВНОМУ ЗАНЯТИЮ «Я ЕСТЬ ТО, ЧТО Я ЕМ»</dc:title>
  <dc:creator>Уфимцева О. Б.</dc:creator>
  <cp:lastModifiedBy>HOME</cp:lastModifiedBy>
  <cp:revision>209</cp:revision>
  <cp:lastPrinted>2020-02-13T09:29:50Z</cp:lastPrinted>
  <dcterms:created xsi:type="dcterms:W3CDTF">2018-11-15T09:48:45Z</dcterms:created>
  <dcterms:modified xsi:type="dcterms:W3CDTF">2021-04-06T13:54:55Z</dcterms:modified>
</cp:coreProperties>
</file>