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31" r:id="rId4"/>
    <p:sldId id="361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79" r:id="rId13"/>
    <p:sldId id="382" r:id="rId14"/>
    <p:sldId id="383" r:id="rId15"/>
    <p:sldId id="384" r:id="rId16"/>
    <p:sldId id="385" r:id="rId17"/>
    <p:sldId id="386" r:id="rId18"/>
    <p:sldId id="388" r:id="rId19"/>
    <p:sldId id="389" r:id="rId20"/>
    <p:sldId id="390" r:id="rId21"/>
    <p:sldId id="391" r:id="rId22"/>
    <p:sldId id="392" r:id="rId23"/>
    <p:sldId id="393" r:id="rId24"/>
    <p:sldId id="259" r:id="rId2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7" autoAdjust="0"/>
    <p:restoredTop sz="76477" autoAdjust="0"/>
  </p:normalViewPr>
  <p:slideViewPr>
    <p:cSldViewPr snapToGrid="0">
      <p:cViewPr>
        <p:scale>
          <a:sx n="63" d="100"/>
          <a:sy n="63" d="100"/>
        </p:scale>
        <p:origin x="-98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7E2C-F848-4310-B175-E7CC3442524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2808B-D14E-403C-BB33-ED5C75FD2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предлагаю вам стать участниками акции «Здорово быть здоровым». Сегодня вы будете работать в группах. Мы узнаем, для чего нужен режим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дня и как он помогает нам сохранить здоровье. Но сначала давайте обсудим, что такое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5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9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Как вы думаете, всё каждый день должно быть одинаковым или какие-то дела можно менять местами? Из чего складывается режим дня? С чем это связано?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детей.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Приклейте картинки из конверта на лист вашей группы «Режим дня» слева (картинки «Утро», «День», «Вечер», «Ночь»).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Впишите подходящие слова в кроссворд.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Обсудите в группе, в какое время суток мы обычно выполняем эти действия. Впишите их в ваш лист «Режим дня».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6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предлагаю вам провести зарядку. Рассмотрите, какие упражнения вам предлагаются. Кто готов помочь мне и показать со мной движения? Начинаем.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5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режиме дня обозначены приёмы пищи — завтрак, обед, ужин. Как вы думаете, почему это важно? А знаете ли вы, что такое полезное питание?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1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Можете выполнить такое задание.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какие продукты надо ограничить? Какие постараться исключить из рациона питания?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продукты надо ограничить? Какие постараться исключить из рациона питания?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09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Заканчивается день, наступает вечер, пора ложиться спать. Каким должен быть сон школьника, чтобы ребёнок успевал восстановиться и отдохнуть, накопить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силы для обучения, зарядить свою иммунную систему и не пропускать школу из-за болезней?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7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Познакомьтесь с материалом этого слайда (ведущий зачитывает текст).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1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ответили правильно. Кто-то под здоровьем понимает правильное питание, кто-то из вас говорил, что это физическая культура, игры на свежем воздухе, кто-то вспомнил про соблюдение режима дня и личную гигиену. 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нужно обязательно сделать перед сном? Кто и как вас укладывает спать? Я предлагаю вам обсудить это в группах.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 по ходу задаёт наводящие вопросы. Возможные ответы детей: перед сном нужно почистить зубы, проветрить комнату… Затем рассказывают о семейных ритуалах: кому-то на ночь читают книгу, кто-то читает самостоятельно, кого-то мама гладит по голове, кто-то с родителями проговаривает, что сегодня было интересного за день, за что себя можно похвалить и т. п.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чего нужно такое завершение дня?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Возможные ответы детей: чтобы расслабиться, успокоиться, настроиться на спокойные сны. Можно здесь поговорить о том, какие книги они любят слушать/читать на ночь. Или какую музыку они слушают. Затем ведущий включает спокойную музыку.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33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уложим игрушку спать. Какие слова вы скажете ей на ночь? Почему? 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Возможные ответы детей: доброй ночи, спокойной ночи, приятных снов, сладких снов.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вы знаете колыбельные? Спойте ей колыбельную.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укладывают игрушку спать.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06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всё, что сегодня вы рассматривали, имеет отношение к режиму дня? Какое? А к здоровому образу жизни?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детей.</a:t>
            </a:r>
          </a:p>
          <a:p>
            <a:endParaRPr lang="ru-RU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замечательно работали. Многое уже знаете из своего личного опыта. Я надеюсь, что для вас не составит труда продолжить изучать эту тему.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0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Предлагаю вам дома самостоятельно или родителями составить свой режим дня. Рассмотрите две таблицы. Первая — это шаблон для режима дня, а во второй вы можете написать перечень ваших дел.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Запишите, какие действия вы выполняете после школы, сколько это занимает времени. Остаётся ли у вас свободное время? Как вы его распределите?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хотите, используйте для оформления своего режима дня картинки, с которыми мы сегодня работали. Можно дорисовать ещё рисунки — пиктограммы к своим делам.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5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 занятие окончено. Но знакомство со здоровым образом жизни только начинается, и я желаю вам быть здоровыми и жить здорово!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Здоровье — это состояние полного физического, душевного и социального благополучия, а не только отсутствие болезней. Именно такое определение здоровью даёт Всемирная организация здравоохранения.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Примерный вариант ответов детей: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«Режим — это когда все дела в течение дня выполняются по порядку, по расписанию».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Да, режим — это установленный порядок чего-либо. Если правильно установить режим дня и придерживаться его, то человек будет здоровым, бодрым, весёлым, много будет успевать. Он будет легко просыпаться, чувствовать себя хорошо, сможет быстро засыпать, у него будет достаточно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 и для уроков, и для отдыха, и для физической активности, и для любимых занятий.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тоже часть режима дня, здесь есть время уроков и есть перемены, есть даже время для прогулок. Где ещё вам важно знать расписание?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бассейне, на хоре, в музыкальной школе, то есть в кружках и секциях. Тогда вы, имея всю эту информацию, можете планировать каждый свой день и распределять время на дополнительные занятия и отдых.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1.xml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06" y="2105890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К </a:t>
            </a:r>
            <a:r>
              <a:rPr lang="ru-RU" sz="39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900" b="1" dirty="0" smtClean="0">
                <a:solidFill>
                  <a:srgbClr val="0070C0"/>
                </a:solidFill>
              </a:rPr>
              <a:t>ЗАНЯТИЮ для учащихся 1-4 классов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>
                <a:solidFill>
                  <a:srgbClr val="0070C0"/>
                </a:solidFill>
              </a:rPr>
              <a:t/>
            </a:r>
            <a:br>
              <a:rPr lang="ru-RU" sz="3900" b="1" dirty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«Мой режим дня»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«Здоровый образ жизни – путь к успеху»</a:t>
            </a:r>
            <a:endParaRPr lang="ru-RU" sz="53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43" y="153987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955925"/>
            <a:ext cx="30575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10619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77947"/>
            <a:ext cx="5050392" cy="3577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100" y="1429167"/>
            <a:ext cx="4705409" cy="53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77961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423711"/>
            <a:ext cx="5050392" cy="373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1415"/>
          <a:stretch/>
        </p:blipFill>
        <p:spPr>
          <a:xfrm>
            <a:off x="5676564" y="1422239"/>
            <a:ext cx="4692080" cy="50323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19460" y="1262868"/>
            <a:ext cx="1616528" cy="5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4530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401677"/>
            <a:ext cx="5050392" cy="375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314" y="1494483"/>
            <a:ext cx="4133096" cy="49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56189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55913"/>
            <a:ext cx="5050392" cy="359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880" y="1554825"/>
            <a:ext cx="4879633" cy="5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Кроссворд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889415"/>
            <a:ext cx="4952421" cy="28621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70C0"/>
                </a:solidFill>
              </a:rPr>
              <a:t>душ</a:t>
            </a:r>
            <a:r>
              <a:rPr lang="ru-RU" sz="8000" b="1" dirty="0">
                <a:solidFill>
                  <a:srgbClr val="0070C0"/>
                </a:solidFill>
              </a:rPr>
              <a:t>, зарядка, </a:t>
            </a:r>
            <a:r>
              <a:rPr lang="ru-RU" sz="8000" b="1" dirty="0" smtClean="0">
                <a:solidFill>
                  <a:srgbClr val="0070C0"/>
                </a:solidFill>
              </a:rPr>
              <a:t>обед, сон</a:t>
            </a:r>
            <a:r>
              <a:rPr lang="ru-RU" sz="8000" b="1" dirty="0">
                <a:solidFill>
                  <a:srgbClr val="0070C0"/>
                </a:solidFill>
              </a:rPr>
              <a:t>, ужин, </a:t>
            </a:r>
            <a:r>
              <a:rPr lang="ru-RU" sz="8000" b="1" dirty="0" smtClean="0">
                <a:solidFill>
                  <a:srgbClr val="0070C0"/>
                </a:solidFill>
              </a:rPr>
              <a:t>умывание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407" y="2051956"/>
            <a:ext cx="5134588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48" y="1832265"/>
            <a:ext cx="7147699" cy="42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Что такое полезное питание?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4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3838"/>
          <a:stretch/>
        </p:blipFill>
        <p:spPr>
          <a:xfrm>
            <a:off x="5884028" y="2041071"/>
            <a:ext cx="5432836" cy="4463341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 txBox="1">
            <a:spLocks/>
          </p:cNvSpPr>
          <p:nvPr/>
        </p:nvSpPr>
        <p:spPr>
          <a:xfrm>
            <a:off x="582965" y="1889415"/>
            <a:ext cx="4952421" cy="28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0" b="1" dirty="0">
                <a:solidFill>
                  <a:srgbClr val="0070C0"/>
                </a:solidFill>
              </a:rPr>
              <a:t>Помоги </a:t>
            </a:r>
            <a:r>
              <a:rPr lang="ru-RU" sz="8000" b="1" dirty="0" smtClean="0">
                <a:solidFill>
                  <a:srgbClr val="0070C0"/>
                </a:solidFill>
              </a:rPr>
              <a:t>ребятам найти </a:t>
            </a:r>
            <a:r>
              <a:rPr lang="ru-RU" sz="8000" b="1" dirty="0">
                <a:solidFill>
                  <a:srgbClr val="0070C0"/>
                </a:solidFill>
              </a:rPr>
              <a:t>дорогу </a:t>
            </a:r>
            <a:r>
              <a:rPr lang="ru-RU" sz="8000" b="1" dirty="0" smtClean="0">
                <a:solidFill>
                  <a:srgbClr val="0070C0"/>
                </a:solidFill>
              </a:rPr>
              <a:t>к вкусной </a:t>
            </a:r>
            <a:r>
              <a:rPr lang="ru-RU" sz="8000" b="1" dirty="0">
                <a:solidFill>
                  <a:srgbClr val="0070C0"/>
                </a:solidFill>
              </a:rPr>
              <a:t>и полезной еде.</a:t>
            </a:r>
          </a:p>
        </p:txBody>
      </p:sp>
    </p:spTree>
    <p:extLst>
      <p:ext uri="{BB962C8B-B14F-4D97-AF65-F5344CB8AC3E}">
        <p14:creationId xmlns:p14="http://schemas.microsoft.com/office/powerpoint/2010/main" val="10817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5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Каким </a:t>
            </a:r>
            <a:r>
              <a:rPr lang="ru-RU" sz="28000" b="1" dirty="0" smtClean="0">
                <a:solidFill>
                  <a:srgbClr val="0070C0"/>
                </a:solidFill>
              </a:rPr>
              <a:t>должен быть </a:t>
            </a:r>
            <a:r>
              <a:rPr lang="ru-RU" sz="28000" b="1" dirty="0">
                <a:solidFill>
                  <a:srgbClr val="0070C0"/>
                </a:solidFill>
              </a:rPr>
              <a:t>сон </a:t>
            </a:r>
            <a:r>
              <a:rPr lang="ru-RU" sz="28000" b="1" dirty="0" smtClean="0">
                <a:solidFill>
                  <a:srgbClr val="0070C0"/>
                </a:solidFill>
              </a:rPr>
              <a:t>школьника?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775506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8000" dirty="0"/>
          </a:p>
          <a:p>
            <a:pPr marL="0" indent="0" algn="just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9600" dirty="0">
                <a:solidFill>
                  <a:srgbClr val="0070C0"/>
                </a:solidFill>
              </a:rPr>
              <a:t>Часто школьники ложатся спать </a:t>
            </a:r>
            <a:r>
              <a:rPr lang="ru-RU" sz="9600" dirty="0" smtClean="0">
                <a:solidFill>
                  <a:srgbClr val="0070C0"/>
                </a:solidFill>
              </a:rPr>
              <a:t>поздно. Бывают </a:t>
            </a:r>
            <a:r>
              <a:rPr lang="ru-RU" sz="9600" dirty="0">
                <a:solidFill>
                  <a:srgbClr val="0070C0"/>
                </a:solidFill>
              </a:rPr>
              <a:t>дни, когда родителям очень </a:t>
            </a:r>
            <a:r>
              <a:rPr lang="ru-RU" sz="9600" dirty="0" smtClean="0">
                <a:solidFill>
                  <a:srgbClr val="0070C0"/>
                </a:solidFill>
              </a:rPr>
              <a:t>сложно разбудить </a:t>
            </a:r>
            <a:r>
              <a:rPr lang="ru-RU" sz="9600" dirty="0">
                <a:solidFill>
                  <a:srgbClr val="0070C0"/>
                </a:solidFill>
              </a:rPr>
              <a:t>ребёнка утром. </a:t>
            </a:r>
            <a:r>
              <a:rPr lang="ru-RU" sz="9600" b="1" dirty="0">
                <a:solidFill>
                  <a:srgbClr val="0070C0"/>
                </a:solidFill>
              </a:rPr>
              <a:t>Для </a:t>
            </a:r>
            <a:r>
              <a:rPr lang="ru-RU" sz="9600" b="1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9600" b="1" dirty="0">
                <a:solidFill>
                  <a:srgbClr val="0070C0"/>
                </a:solidFill>
              </a:rPr>
              <a:t>сил ребёнку младшего школьного </a:t>
            </a:r>
            <a:r>
              <a:rPr lang="ru-RU" sz="9600" b="1" dirty="0" smtClean="0">
                <a:solidFill>
                  <a:srgbClr val="0070C0"/>
                </a:solidFill>
              </a:rPr>
              <a:t>возраста </a:t>
            </a:r>
            <a:r>
              <a:rPr lang="ru-RU" sz="9600" b="1" dirty="0">
                <a:solidFill>
                  <a:srgbClr val="0070C0"/>
                </a:solidFill>
              </a:rPr>
              <a:t>нужно спать 10—11 часов. Сон </a:t>
            </a:r>
            <a:r>
              <a:rPr lang="ru-RU" sz="9600" b="1" dirty="0" smtClean="0">
                <a:solidFill>
                  <a:srgbClr val="0070C0"/>
                </a:solidFill>
              </a:rPr>
              <a:t>очень важен </a:t>
            </a:r>
            <a:r>
              <a:rPr lang="ru-RU" sz="9600" b="1" dirty="0">
                <a:solidFill>
                  <a:srgbClr val="0070C0"/>
                </a:solidFill>
              </a:rPr>
              <a:t>для здоровья ребёнка.</a:t>
            </a:r>
            <a:r>
              <a:rPr lang="ru-RU" sz="9600" dirty="0">
                <a:solidFill>
                  <a:srgbClr val="0070C0"/>
                </a:solidFill>
              </a:rPr>
              <a:t> </a:t>
            </a:r>
            <a:r>
              <a:rPr lang="ru-RU" sz="9600" dirty="0" smtClean="0">
                <a:solidFill>
                  <a:srgbClr val="0070C0"/>
                </a:solidFill>
              </a:rPr>
              <a:t>Выспавшийся ребёнок </a:t>
            </a:r>
            <a:r>
              <a:rPr lang="ru-RU" sz="9600" dirty="0">
                <a:solidFill>
                  <a:srgbClr val="0070C0"/>
                </a:solidFill>
              </a:rPr>
              <a:t>— бодрый, здоровый и </a:t>
            </a:r>
            <a:r>
              <a:rPr lang="ru-RU" sz="9600" dirty="0" smtClean="0">
                <a:solidFill>
                  <a:srgbClr val="0070C0"/>
                </a:solidFill>
              </a:rPr>
              <a:t>весёлый. Хороший </a:t>
            </a:r>
            <a:r>
              <a:rPr lang="ru-RU" sz="9600" dirty="0">
                <a:solidFill>
                  <a:srgbClr val="0070C0"/>
                </a:solidFill>
              </a:rPr>
              <a:t>сон влияет и на способности </a:t>
            </a:r>
            <a:r>
              <a:rPr lang="ru-RU" sz="9600" dirty="0" smtClean="0">
                <a:solidFill>
                  <a:srgbClr val="0070C0"/>
                </a:solidFill>
              </a:rPr>
              <a:t>к обучению</a:t>
            </a:r>
            <a:r>
              <a:rPr lang="ru-RU" sz="9600" dirty="0">
                <a:solidFill>
                  <a:srgbClr val="0070C0"/>
                </a:solidFill>
              </a:rPr>
              <a:t>: способность воспринимать </a:t>
            </a:r>
            <a:r>
              <a:rPr lang="ru-RU" sz="9600" dirty="0" smtClean="0">
                <a:solidFill>
                  <a:srgbClr val="0070C0"/>
                </a:solidFill>
              </a:rPr>
              <a:t>информацию</a:t>
            </a:r>
            <a:r>
              <a:rPr lang="ru-RU" sz="9600" dirty="0">
                <a:solidFill>
                  <a:srgbClr val="0070C0"/>
                </a:solidFill>
              </a:rPr>
              <a:t>, быть внимательным, </a:t>
            </a:r>
            <a:r>
              <a:rPr lang="ru-RU" sz="9600" dirty="0" smtClean="0">
                <a:solidFill>
                  <a:srgbClr val="0070C0"/>
                </a:solidFill>
              </a:rPr>
              <a:t>запоминать, рассуждать</a:t>
            </a:r>
            <a:r>
              <a:rPr lang="ru-RU" sz="9600" dirty="0">
                <a:solidFill>
                  <a:srgbClr val="0070C0"/>
                </a:solidFill>
              </a:rPr>
              <a:t>, </a:t>
            </a:r>
            <a:r>
              <a:rPr lang="ru-RU" sz="9600" dirty="0" smtClean="0">
                <a:solidFill>
                  <a:srgbClr val="0070C0"/>
                </a:solidFill>
              </a:rPr>
              <a:t>анализировать. Если </a:t>
            </a:r>
            <a:r>
              <a:rPr lang="ru-RU" sz="9600" dirty="0">
                <a:solidFill>
                  <a:srgbClr val="0070C0"/>
                </a:solidFill>
              </a:rPr>
              <a:t>ребёнок систематически </a:t>
            </a:r>
            <a:r>
              <a:rPr lang="ru-RU" sz="9600" dirty="0" smtClean="0">
                <a:solidFill>
                  <a:srgbClr val="0070C0"/>
                </a:solidFill>
              </a:rPr>
              <a:t>недосыпает</a:t>
            </a:r>
            <a:r>
              <a:rPr lang="ru-RU" sz="9600" dirty="0">
                <a:solidFill>
                  <a:srgbClr val="0070C0"/>
                </a:solidFill>
              </a:rPr>
              <a:t>, то днём он постоянно будет сонным </a:t>
            </a:r>
            <a:r>
              <a:rPr lang="ru-RU" sz="9600" dirty="0" smtClean="0">
                <a:solidFill>
                  <a:srgbClr val="0070C0"/>
                </a:solidFill>
              </a:rPr>
              <a:t>и усталым.</a:t>
            </a:r>
            <a:endParaRPr lang="ru-RU" sz="9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9600" b="1" dirty="0">
                <a:solidFill>
                  <a:srgbClr val="0070C0"/>
                </a:solidFill>
              </a:rPr>
              <a:t>Если за день ребёнок сильно устал, </a:t>
            </a:r>
            <a:r>
              <a:rPr lang="ru-RU" sz="9600" b="1" dirty="0" smtClean="0">
                <a:solidFill>
                  <a:srgbClr val="0070C0"/>
                </a:solidFill>
              </a:rPr>
              <a:t>не всегда </a:t>
            </a:r>
            <a:r>
              <a:rPr lang="ru-RU" sz="9600" b="1" dirty="0">
                <a:solidFill>
                  <a:srgbClr val="0070C0"/>
                </a:solidFill>
              </a:rPr>
              <a:t>ему удаётся легко заснуть. </a:t>
            </a:r>
            <a:r>
              <a:rPr lang="ru-RU" sz="9600" dirty="0" smtClean="0">
                <a:solidFill>
                  <a:srgbClr val="0070C0"/>
                </a:solidFill>
              </a:rPr>
              <a:t>Школа, домашние </a:t>
            </a:r>
            <a:r>
              <a:rPr lang="ru-RU" sz="9600" dirty="0">
                <a:solidFill>
                  <a:srgbClr val="0070C0"/>
                </a:solidFill>
              </a:rPr>
              <a:t>задания, кружки и секции — </a:t>
            </a:r>
            <a:r>
              <a:rPr lang="ru-RU" sz="9600" dirty="0" smtClean="0">
                <a:solidFill>
                  <a:srgbClr val="0070C0"/>
                </a:solidFill>
              </a:rPr>
              <a:t>всё вместе </a:t>
            </a:r>
            <a:r>
              <a:rPr lang="ru-RU" sz="9600" dirty="0">
                <a:solidFill>
                  <a:srgbClr val="0070C0"/>
                </a:solidFill>
              </a:rPr>
              <a:t>это является большой нагрузкой </a:t>
            </a:r>
            <a:r>
              <a:rPr lang="ru-RU" sz="9600" dirty="0" smtClean="0">
                <a:solidFill>
                  <a:srgbClr val="0070C0"/>
                </a:solidFill>
              </a:rPr>
              <a:t>на мозг </a:t>
            </a:r>
            <a:r>
              <a:rPr lang="ru-RU" sz="9600" dirty="0">
                <a:solidFill>
                  <a:srgbClr val="0070C0"/>
                </a:solidFill>
              </a:rPr>
              <a:t>и нервную систему. Просмотр на </a:t>
            </a:r>
            <a:r>
              <a:rPr lang="ru-RU" sz="9600" dirty="0" smtClean="0">
                <a:solidFill>
                  <a:srgbClr val="0070C0"/>
                </a:solidFill>
              </a:rPr>
              <a:t>ночь телевизора</a:t>
            </a:r>
            <a:r>
              <a:rPr lang="ru-RU" sz="9600" dirty="0">
                <a:solidFill>
                  <a:srgbClr val="0070C0"/>
                </a:solidFill>
              </a:rPr>
              <a:t>, работа на компьютере и </a:t>
            </a:r>
            <a:r>
              <a:rPr lang="ru-RU" sz="9600" dirty="0" smtClean="0">
                <a:solidFill>
                  <a:srgbClr val="0070C0"/>
                </a:solidFill>
              </a:rPr>
              <a:t>любые игры </a:t>
            </a:r>
            <a:r>
              <a:rPr lang="ru-RU" sz="9600" dirty="0">
                <a:solidFill>
                  <a:srgbClr val="0070C0"/>
                </a:solidFill>
              </a:rPr>
              <a:t>с использованием электронных </a:t>
            </a:r>
            <a:r>
              <a:rPr lang="ru-RU" sz="9600" dirty="0" smtClean="0">
                <a:solidFill>
                  <a:srgbClr val="0070C0"/>
                </a:solidFill>
              </a:rPr>
              <a:t>гаджетов </a:t>
            </a:r>
            <a:r>
              <a:rPr lang="ru-RU" sz="9600" dirty="0">
                <a:solidFill>
                  <a:srgbClr val="0070C0"/>
                </a:solidFill>
              </a:rPr>
              <a:t>— это тоже дополнительная </a:t>
            </a:r>
            <a:r>
              <a:rPr lang="ru-RU" sz="9600" dirty="0" smtClean="0">
                <a:solidFill>
                  <a:srgbClr val="0070C0"/>
                </a:solidFill>
              </a:rPr>
              <a:t>нагрузка на </a:t>
            </a:r>
            <a:r>
              <a:rPr lang="ru-RU" sz="9600" dirty="0">
                <a:solidFill>
                  <a:srgbClr val="0070C0"/>
                </a:solidFill>
              </a:rPr>
              <a:t>мозг и нервную систему. В этом </a:t>
            </a:r>
            <a:r>
              <a:rPr lang="ru-RU" sz="9600" dirty="0" smtClean="0">
                <a:solidFill>
                  <a:srgbClr val="0070C0"/>
                </a:solidFill>
              </a:rPr>
              <a:t>случае у </a:t>
            </a:r>
            <a:r>
              <a:rPr lang="ru-RU" sz="9600" dirty="0">
                <a:solidFill>
                  <a:srgbClr val="0070C0"/>
                </a:solidFill>
              </a:rPr>
              <a:t>ребёнка возникает переутомление и </a:t>
            </a:r>
            <a:r>
              <a:rPr lang="ru-RU" sz="9600" dirty="0" smtClean="0">
                <a:solidFill>
                  <a:srgbClr val="0070C0"/>
                </a:solidFill>
              </a:rPr>
              <a:t>ему очень </a:t>
            </a:r>
            <a:r>
              <a:rPr lang="ru-RU" sz="9600" dirty="0">
                <a:solidFill>
                  <a:srgbClr val="0070C0"/>
                </a:solidFill>
              </a:rPr>
              <a:t>сложно расслабиться, чтобы уснуть.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7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70C0"/>
                </a:solidFill>
              </a:rPr>
              <a:t>ЧТО ТАКОЕ ЗДОРОВЬЕ?</a:t>
            </a:r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Для чего нужно быть здоровым?</a:t>
            </a:r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Что означает вести здоровый образ жизни?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14773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Что </a:t>
            </a:r>
            <a:r>
              <a:rPr lang="ru-RU" sz="6400" b="1" dirty="0">
                <a:solidFill>
                  <a:srgbClr val="0070C0"/>
                </a:solidFill>
              </a:rPr>
              <a:t>нужно обязательно </a:t>
            </a:r>
            <a:r>
              <a:rPr lang="ru-RU" sz="6400" b="1" dirty="0" smtClean="0">
                <a:solidFill>
                  <a:srgbClr val="0070C0"/>
                </a:solidFill>
              </a:rPr>
              <a:t>сделать </a:t>
            </a:r>
            <a:r>
              <a:rPr lang="ru-RU" sz="6400" b="1" dirty="0">
                <a:solidFill>
                  <a:srgbClr val="0070C0"/>
                </a:solidFill>
              </a:rPr>
              <a:t>перед сном?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996" y="2880758"/>
            <a:ext cx="3884738" cy="35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Игра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048910"/>
            <a:ext cx="10972800" cy="8405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Уложим игрушку спать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88" y="1832265"/>
            <a:ext cx="5902177" cy="48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Подведение итогов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0" b="1" dirty="0" smtClean="0">
                <a:solidFill>
                  <a:srgbClr val="0070C0"/>
                </a:solidFill>
              </a:rPr>
              <a:t>Всё</a:t>
            </a:r>
            <a:r>
              <a:rPr lang="ru-RU" sz="24000" b="1" dirty="0">
                <a:solidFill>
                  <a:srgbClr val="0070C0"/>
                </a:solidFill>
              </a:rPr>
              <a:t>, что сегодня вы </a:t>
            </a:r>
            <a:r>
              <a:rPr lang="ru-RU" sz="24000" b="1" dirty="0" smtClean="0">
                <a:solidFill>
                  <a:srgbClr val="0070C0"/>
                </a:solidFill>
              </a:rPr>
              <a:t>рассматривали</a:t>
            </a:r>
            <a:r>
              <a:rPr lang="ru-RU" sz="24000" b="1" dirty="0">
                <a:solidFill>
                  <a:srgbClr val="0070C0"/>
                </a:solidFill>
              </a:rPr>
              <a:t>, имеет отношение к </a:t>
            </a:r>
            <a:r>
              <a:rPr lang="ru-RU" sz="24000" b="1" dirty="0" smtClean="0">
                <a:solidFill>
                  <a:srgbClr val="0070C0"/>
                </a:solidFill>
              </a:rPr>
              <a:t>режиму дня</a:t>
            </a:r>
            <a:r>
              <a:rPr lang="ru-RU" sz="24000" b="1" dirty="0">
                <a:solidFill>
                  <a:srgbClr val="0070C0"/>
                </a:solidFill>
              </a:rPr>
              <a:t>? Какое? А </a:t>
            </a:r>
            <a:r>
              <a:rPr lang="ru-RU" sz="24000" b="1" dirty="0" smtClean="0">
                <a:solidFill>
                  <a:srgbClr val="0070C0"/>
                </a:solidFill>
              </a:rPr>
              <a:t>к здоровому образу жизни</a:t>
            </a:r>
            <a:r>
              <a:rPr lang="ru-RU" sz="24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28436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841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Режим дня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81" y="1598058"/>
            <a:ext cx="3898189" cy="4859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754" y="2084854"/>
            <a:ext cx="72199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0070C0"/>
                </a:solidFill>
              </a:rPr>
              <a:t>Желаю </a:t>
            </a:r>
            <a:r>
              <a:rPr lang="ru-RU" sz="5000" b="1" dirty="0" smtClean="0">
                <a:solidFill>
                  <a:srgbClr val="0070C0"/>
                </a:solidFill>
              </a:rPr>
              <a:t>всем </a:t>
            </a:r>
            <a:r>
              <a:rPr lang="ru-RU" sz="5000" b="1" dirty="0">
                <a:solidFill>
                  <a:srgbClr val="0070C0"/>
                </a:solidFill>
              </a:rPr>
              <a:t>доброго здоровья!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rgbClr val="0070C0"/>
                </a:solidFill>
              </a:rPr>
              <a:t>И помните, </a:t>
            </a:r>
            <a:r>
              <a:rPr lang="ru-RU" sz="5000" b="1" dirty="0">
                <a:solidFill>
                  <a:srgbClr val="0070C0"/>
                </a:solidFill>
              </a:rPr>
              <a:t>жить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</a:rPr>
              <a:t>здорОвым </a:t>
            </a:r>
            <a:r>
              <a:rPr lang="ru-RU" sz="7000" b="1" dirty="0">
                <a:solidFill>
                  <a:srgbClr val="FF0000"/>
                </a:solidFill>
              </a:rPr>
              <a:t>— здОрово!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15" y="3791840"/>
            <a:ext cx="2392393" cy="30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83" y="899861"/>
            <a:ext cx="9698182" cy="316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</a:t>
            </a: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это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состояние полного физического, душевного и социального благополучия, а не только отсутствие болезней. </a:t>
            </a:r>
          </a:p>
        </p:txBody>
      </p:sp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5F85B4E-6F87-47DD-9DEB-6C023C7F0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571" y="4286864"/>
            <a:ext cx="7215235" cy="1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Ч</a:t>
            </a:r>
            <a:r>
              <a:rPr lang="ru-RU" sz="28000" b="1" dirty="0" smtClean="0">
                <a:solidFill>
                  <a:srgbClr val="0070C0"/>
                </a:solidFill>
              </a:rPr>
              <a:t>то </a:t>
            </a:r>
            <a:r>
              <a:rPr lang="ru-RU" sz="28000" b="1" dirty="0">
                <a:solidFill>
                  <a:srgbClr val="0070C0"/>
                </a:solidFill>
              </a:rPr>
              <a:t>такое режим?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Для чего нужно расписание в школе?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8884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688116"/>
            <a:ext cx="5050392" cy="346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817" y="1354203"/>
            <a:ext cx="56578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6910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765234"/>
            <a:ext cx="5050392" cy="339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357" y="1570679"/>
            <a:ext cx="54292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9973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88964"/>
            <a:ext cx="5050392" cy="3566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7434"/>
          <a:stretch/>
        </p:blipFill>
        <p:spPr>
          <a:xfrm>
            <a:off x="6057900" y="1447802"/>
            <a:ext cx="485810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3441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864386"/>
            <a:ext cx="5050392" cy="329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027" y="1472503"/>
            <a:ext cx="5019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1573</Words>
  <Application>Microsoft Office PowerPoint</Application>
  <PresentationFormat>Произвольный</PresentationFormat>
  <Paragraphs>147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   ПРЕЗЕНТАЦИЯ  К ИНТЕРАКТИВНОМУ ЗАНЯТИЮ для учащихся 1-4 классов  «Мой режим дня»  в рамках акции  «Здоровый образ жизни – путь к успеху»</vt:lpstr>
      <vt:lpstr>  Обсуждение</vt:lpstr>
      <vt:lpstr>Презентация PowerPoint</vt:lpstr>
      <vt:lpstr>  Обсуждение</vt:lpstr>
      <vt:lpstr>  Обсуждение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Кроссворд</vt:lpstr>
      <vt:lpstr>  Физкультминутка</vt:lpstr>
      <vt:lpstr>  Обсуждение</vt:lpstr>
      <vt:lpstr>  Обсуждение</vt:lpstr>
      <vt:lpstr>  Обсуждение</vt:lpstr>
      <vt:lpstr>  Обсуждение</vt:lpstr>
      <vt:lpstr>  Обсуждение</vt:lpstr>
      <vt:lpstr>  Игра</vt:lpstr>
      <vt:lpstr>  Подведение итогов</vt:lpstr>
      <vt:lpstr>  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HOME</cp:lastModifiedBy>
  <cp:revision>209</cp:revision>
  <cp:lastPrinted>2020-02-13T09:29:50Z</cp:lastPrinted>
  <dcterms:created xsi:type="dcterms:W3CDTF">2018-11-15T09:48:45Z</dcterms:created>
  <dcterms:modified xsi:type="dcterms:W3CDTF">2021-04-06T13:54:55Z</dcterms:modified>
</cp:coreProperties>
</file>