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1"/>
  </p:notesMasterIdLst>
  <p:sldIdLst>
    <p:sldId id="256" r:id="rId2"/>
    <p:sldId id="300" r:id="rId3"/>
    <p:sldId id="335" r:id="rId4"/>
    <p:sldId id="329" r:id="rId5"/>
    <p:sldId id="331" r:id="rId6"/>
    <p:sldId id="332" r:id="rId7"/>
    <p:sldId id="336" r:id="rId8"/>
    <p:sldId id="334" r:id="rId9"/>
    <p:sldId id="33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866" autoAdjust="0"/>
    <p:restoredTop sz="96571" autoAdjust="0"/>
  </p:normalViewPr>
  <p:slideViewPr>
    <p:cSldViewPr>
      <p:cViewPr>
        <p:scale>
          <a:sx n="107" d="100"/>
          <a:sy n="107" d="100"/>
        </p:scale>
        <p:origin x="-2382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D3272D-6451-48E1-AB85-02D0E44B191C}" type="datetimeFigureOut">
              <a:rPr lang="ru-RU" smtClean="0"/>
              <a:t>05.02.2021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12A770-E7FE-405E-8599-5835FDB9CC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954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1000107"/>
            <a:ext cx="6984238" cy="2428893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FF00"/>
                </a:solidFill>
              </a:rPr>
              <a:t>Профилактика алкоголизма среди подростков</a:t>
            </a:r>
            <a:endParaRPr lang="ru-RU" sz="2400" b="1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57422" y="4214818"/>
            <a:ext cx="6172200" cy="1371600"/>
          </a:xfrm>
        </p:spPr>
        <p:txBody>
          <a:bodyPr>
            <a:normAutofit/>
          </a:bodyPr>
          <a:lstStyle/>
          <a:p>
            <a:pPr algn="r">
              <a:spcBef>
                <a:spcPts val="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 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980728"/>
            <a:ext cx="7560840" cy="5544616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15000"/>
              </a:lnSpc>
              <a:spcAft>
                <a:spcPts val="1200"/>
              </a:spcAft>
              <a:buNone/>
            </a:pPr>
            <a:r>
              <a:rPr lang="ru-RU" sz="5600" b="1" dirty="0" smtClean="0">
                <a:solidFill>
                  <a:schemeClr val="tx1"/>
                </a:solidFill>
                <a:latin typeface="Helvetica"/>
                <a:ea typeface="Times New Roman"/>
              </a:rPr>
              <a:t>Проведение работ по профилактике алкоголизма  на </a:t>
            </a:r>
            <a:r>
              <a:rPr lang="ru-RU" sz="5600" b="1" dirty="0">
                <a:solidFill>
                  <a:schemeClr val="tx1"/>
                </a:solidFill>
                <a:latin typeface="Helvetica"/>
                <a:ea typeface="Times New Roman"/>
              </a:rPr>
              <a:t>различных уровнях</a:t>
            </a:r>
            <a:r>
              <a:rPr lang="ru-RU" sz="5600" dirty="0">
                <a:solidFill>
                  <a:schemeClr val="tx1"/>
                </a:solidFill>
                <a:latin typeface="Helvetica"/>
                <a:ea typeface="Times New Roman"/>
              </a:rPr>
              <a:t>.</a:t>
            </a:r>
            <a:endParaRPr lang="ru-RU" sz="5600" dirty="0" smtClean="0">
              <a:solidFill>
                <a:schemeClr val="tx1"/>
              </a:solidFill>
              <a:latin typeface="Helvetica"/>
              <a:ea typeface="Times New Roman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1200"/>
              </a:spcAft>
              <a:buNone/>
            </a:pPr>
            <a:r>
              <a:rPr lang="ru-RU" sz="5600" b="1" dirty="0" smtClean="0">
                <a:solidFill>
                  <a:schemeClr val="tx1"/>
                </a:solidFill>
                <a:latin typeface="Helvetica"/>
                <a:ea typeface="Times New Roman"/>
                <a:cs typeface="Times New Roman"/>
              </a:rPr>
              <a:t>   1. Профилактика </a:t>
            </a:r>
            <a:r>
              <a:rPr lang="ru-RU" sz="5600" b="1" dirty="0">
                <a:solidFill>
                  <a:schemeClr val="tx1"/>
                </a:solidFill>
                <a:latin typeface="Helvetica"/>
                <a:ea typeface="Times New Roman"/>
                <a:cs typeface="Times New Roman"/>
              </a:rPr>
              <a:t>алкоголизма среди несовершеннолетних на уровне </a:t>
            </a:r>
            <a:r>
              <a:rPr lang="ru-RU" sz="5600" b="1" dirty="0" smtClean="0">
                <a:solidFill>
                  <a:schemeClr val="tx1"/>
                </a:solidFill>
                <a:latin typeface="Helvetica"/>
                <a:ea typeface="Times New Roman"/>
                <a:cs typeface="Times New Roman"/>
              </a:rPr>
              <a:t>семьи: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5600" dirty="0" smtClean="0">
                <a:solidFill>
                  <a:schemeClr val="tx1"/>
                </a:solidFill>
                <a:latin typeface="Helvetica"/>
                <a:ea typeface="Times New Roman"/>
                <a:cs typeface="Times New Roman"/>
              </a:rPr>
              <a:t>   - Профилактика </a:t>
            </a:r>
            <a:r>
              <a:rPr lang="ru-RU" sz="5600" dirty="0">
                <a:solidFill>
                  <a:schemeClr val="tx1"/>
                </a:solidFill>
                <a:latin typeface="Helvetica"/>
                <a:ea typeface="Times New Roman"/>
                <a:cs typeface="Times New Roman"/>
              </a:rPr>
              <a:t>алкоголизма среди несовершеннолетних со стороны </a:t>
            </a:r>
            <a:r>
              <a:rPr lang="ru-RU" sz="5600" dirty="0" smtClean="0">
                <a:solidFill>
                  <a:schemeClr val="tx1"/>
                </a:solidFill>
                <a:latin typeface="Helvetica"/>
                <a:ea typeface="Times New Roman"/>
                <a:cs typeface="Times New Roman"/>
              </a:rPr>
              <a:t>государства</a:t>
            </a:r>
            <a:endParaRPr lang="ru-RU" sz="5600" b="1" dirty="0" smtClean="0">
              <a:solidFill>
                <a:schemeClr val="tx1"/>
              </a:solidFill>
              <a:latin typeface="Helvetica"/>
              <a:ea typeface="Times New Roman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1200"/>
              </a:spcAft>
              <a:buNone/>
            </a:pPr>
            <a:r>
              <a:rPr lang="ru-RU" sz="5600" dirty="0">
                <a:solidFill>
                  <a:schemeClr val="tx1"/>
                </a:solidFill>
                <a:latin typeface="Helvetica"/>
                <a:ea typeface="Times New Roman"/>
                <a:cs typeface="Times New Roman"/>
              </a:rPr>
              <a:t> </a:t>
            </a:r>
            <a:r>
              <a:rPr lang="ru-RU" sz="5600" dirty="0" smtClean="0">
                <a:solidFill>
                  <a:schemeClr val="tx1"/>
                </a:solidFill>
                <a:latin typeface="Helvetica"/>
                <a:ea typeface="Times New Roman"/>
                <a:cs typeface="Times New Roman"/>
              </a:rPr>
              <a:t>  - Создание в семье  условий  </a:t>
            </a:r>
            <a:r>
              <a:rPr lang="ru-RU" sz="5600" dirty="0">
                <a:solidFill>
                  <a:schemeClr val="tx1"/>
                </a:solidFill>
                <a:latin typeface="Helvetica"/>
                <a:ea typeface="Times New Roman"/>
                <a:cs typeface="Times New Roman"/>
              </a:rPr>
              <a:t>для ведения здорового образа </a:t>
            </a:r>
            <a:r>
              <a:rPr lang="ru-RU" sz="5600" dirty="0" smtClean="0">
                <a:solidFill>
                  <a:schemeClr val="tx1"/>
                </a:solidFill>
                <a:latin typeface="Helvetica"/>
                <a:ea typeface="Times New Roman"/>
                <a:cs typeface="Times New Roman"/>
              </a:rPr>
              <a:t>жизни;  </a:t>
            </a:r>
          </a:p>
          <a:p>
            <a:pPr marL="0" indent="0" algn="just">
              <a:lnSpc>
                <a:spcPct val="115000"/>
              </a:lnSpc>
              <a:spcAft>
                <a:spcPts val="1200"/>
              </a:spcAft>
              <a:buNone/>
            </a:pPr>
            <a:r>
              <a:rPr lang="ru-RU" sz="5600" dirty="0">
                <a:solidFill>
                  <a:schemeClr val="tx1"/>
                </a:solidFill>
                <a:latin typeface="Helvetica"/>
                <a:ea typeface="Times New Roman"/>
                <a:cs typeface="Times New Roman"/>
              </a:rPr>
              <a:t> </a:t>
            </a:r>
            <a:r>
              <a:rPr lang="ru-RU" sz="5600" dirty="0" smtClean="0">
                <a:solidFill>
                  <a:schemeClr val="tx1"/>
                </a:solidFill>
                <a:latin typeface="Helvetica"/>
                <a:ea typeface="Times New Roman"/>
                <a:cs typeface="Times New Roman"/>
              </a:rPr>
              <a:t>   - Родители </a:t>
            </a:r>
            <a:r>
              <a:rPr lang="ru-RU" sz="5600" dirty="0">
                <a:solidFill>
                  <a:schemeClr val="tx1"/>
                </a:solidFill>
                <a:latin typeface="Helvetica"/>
                <a:ea typeface="Times New Roman"/>
                <a:cs typeface="Times New Roman"/>
              </a:rPr>
              <a:t>обязаны быть примером для своих детей. </a:t>
            </a:r>
            <a:r>
              <a:rPr lang="ru-RU" sz="5600" dirty="0" smtClean="0">
                <a:solidFill>
                  <a:schemeClr val="tx1"/>
                </a:solidFill>
                <a:latin typeface="Helvetica"/>
                <a:ea typeface="Times New Roman"/>
                <a:cs typeface="Times New Roman"/>
              </a:rPr>
              <a:t> Формирование </a:t>
            </a:r>
            <a:r>
              <a:rPr lang="ru-RU" sz="5600" dirty="0">
                <a:solidFill>
                  <a:schemeClr val="tx1"/>
                </a:solidFill>
                <a:latin typeface="Helvetica"/>
                <a:ea typeface="Times New Roman"/>
                <a:cs typeface="Times New Roman"/>
              </a:rPr>
              <a:t>отрицательного мнения об </a:t>
            </a:r>
            <a:r>
              <a:rPr lang="ru-RU" sz="5600" dirty="0" smtClean="0">
                <a:solidFill>
                  <a:schemeClr val="tx1"/>
                </a:solidFill>
                <a:latin typeface="Helvetica"/>
                <a:ea typeface="Times New Roman"/>
                <a:cs typeface="Times New Roman"/>
              </a:rPr>
              <a:t>алкоголе). </a:t>
            </a:r>
            <a:endParaRPr lang="ru-RU" sz="56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56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5600" b="1" dirty="0" smtClean="0">
                <a:solidFill>
                  <a:schemeClr val="tx1"/>
                </a:solidFill>
                <a:latin typeface="Helvetica"/>
                <a:ea typeface="Times New Roman"/>
                <a:cs typeface="Times New Roman"/>
              </a:rPr>
              <a:t>    2. Профилактика </a:t>
            </a:r>
            <a:r>
              <a:rPr lang="ru-RU" sz="5600" b="1" dirty="0">
                <a:solidFill>
                  <a:schemeClr val="tx1"/>
                </a:solidFill>
                <a:latin typeface="Helvetica"/>
                <a:ea typeface="Times New Roman"/>
                <a:cs typeface="Times New Roman"/>
              </a:rPr>
              <a:t>алкоголизма среди несовершеннолетних на уровне </a:t>
            </a:r>
            <a:r>
              <a:rPr lang="ru-RU" sz="5600" b="1" dirty="0" smtClean="0">
                <a:solidFill>
                  <a:schemeClr val="tx1"/>
                </a:solidFill>
                <a:latin typeface="Helvetica"/>
                <a:ea typeface="Times New Roman"/>
                <a:cs typeface="Times New Roman"/>
              </a:rPr>
              <a:t>школы:</a:t>
            </a:r>
            <a:endParaRPr lang="ru-RU" sz="5600" b="1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marL="0" indent="0">
              <a:buNone/>
            </a:pPr>
            <a:r>
              <a:rPr lang="ru-RU" sz="5600" dirty="0" smtClean="0">
                <a:solidFill>
                  <a:schemeClr val="tx1"/>
                </a:solidFill>
                <a:latin typeface="Helvetica"/>
                <a:ea typeface="Times New Roman"/>
              </a:rPr>
              <a:t>    - Создание условий поощряющие </a:t>
            </a:r>
            <a:r>
              <a:rPr lang="ru-RU" sz="5600" dirty="0">
                <a:solidFill>
                  <a:schemeClr val="tx1"/>
                </a:solidFill>
                <a:latin typeface="Helvetica"/>
                <a:ea typeface="Times New Roman"/>
              </a:rPr>
              <a:t>занятия спортом, физическими </a:t>
            </a:r>
            <a:r>
              <a:rPr lang="ru-RU" sz="5600" dirty="0" smtClean="0">
                <a:solidFill>
                  <a:schemeClr val="tx1"/>
                </a:solidFill>
                <a:latin typeface="Helvetica"/>
                <a:ea typeface="Times New Roman"/>
              </a:rPr>
              <a:t>упражнениями;</a:t>
            </a:r>
          </a:p>
          <a:p>
            <a:pPr marL="0" indent="0">
              <a:buNone/>
            </a:pPr>
            <a:r>
              <a:rPr lang="ru-RU" sz="5600" dirty="0" smtClean="0">
                <a:solidFill>
                  <a:schemeClr val="tx1"/>
                </a:solidFill>
                <a:latin typeface="Helvetica"/>
                <a:ea typeface="Times New Roman"/>
              </a:rPr>
              <a:t> </a:t>
            </a:r>
          </a:p>
          <a:p>
            <a:pPr marL="0" indent="0">
              <a:buNone/>
            </a:pPr>
            <a:r>
              <a:rPr lang="ru-RU" sz="5600" dirty="0" smtClean="0">
                <a:solidFill>
                  <a:schemeClr val="tx1"/>
                </a:solidFill>
                <a:latin typeface="Helvetica"/>
                <a:ea typeface="Times New Roman"/>
              </a:rPr>
              <a:t>    - Проведение профилактических мероприятий, </a:t>
            </a:r>
            <a:r>
              <a:rPr lang="ru-RU" sz="5600" dirty="0">
                <a:solidFill>
                  <a:schemeClr val="tx1"/>
                </a:solidFill>
                <a:latin typeface="Helvetica"/>
                <a:ea typeface="Times New Roman"/>
              </a:rPr>
              <a:t>указывающие на пагубное воздействие </a:t>
            </a:r>
            <a:r>
              <a:rPr lang="ru-RU" sz="5600" dirty="0" smtClean="0">
                <a:solidFill>
                  <a:schemeClr val="tx1"/>
                </a:solidFill>
                <a:latin typeface="Helvetica"/>
                <a:ea typeface="Times New Roman"/>
              </a:rPr>
              <a:t>алкоголя;</a:t>
            </a:r>
          </a:p>
          <a:p>
            <a:pPr marL="0" indent="0">
              <a:buNone/>
            </a:pPr>
            <a:endParaRPr lang="ru-RU" sz="5600" dirty="0" smtClean="0">
              <a:solidFill>
                <a:schemeClr val="tx1"/>
              </a:solidFill>
              <a:latin typeface="Helvetica"/>
              <a:ea typeface="Times New Roman"/>
            </a:endParaRPr>
          </a:p>
          <a:p>
            <a:pPr marL="0" indent="0">
              <a:buNone/>
            </a:pPr>
            <a:r>
              <a:rPr lang="ru-RU" sz="5600" b="1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     3. </a:t>
            </a:r>
            <a:r>
              <a:rPr lang="ru-RU" sz="5600" b="1" dirty="0">
                <a:solidFill>
                  <a:schemeClr val="tx1"/>
                </a:solidFill>
                <a:latin typeface="Helvetica"/>
                <a:ea typeface="Times New Roman"/>
                <a:cs typeface="Times New Roman"/>
              </a:rPr>
              <a:t>Профилактика алкоголизма среди несовершеннолетних со стороны </a:t>
            </a:r>
            <a:r>
              <a:rPr lang="ru-RU" sz="5600" b="1" dirty="0" smtClean="0">
                <a:solidFill>
                  <a:schemeClr val="tx1"/>
                </a:solidFill>
                <a:latin typeface="Helvetica"/>
                <a:ea typeface="Times New Roman"/>
                <a:cs typeface="Times New Roman"/>
              </a:rPr>
              <a:t>государства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56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marL="0" indent="0">
              <a:buNone/>
            </a:pPr>
            <a:r>
              <a:rPr lang="ru-RU" sz="5600" dirty="0" smtClean="0">
                <a:solidFill>
                  <a:schemeClr val="tx1"/>
                </a:solidFill>
                <a:latin typeface="Helvetica"/>
                <a:ea typeface="Times New Roman"/>
                <a:cs typeface="Times New Roman"/>
              </a:rPr>
              <a:t>   - Доведение </a:t>
            </a:r>
            <a:r>
              <a:rPr lang="ru-RU" sz="5600" dirty="0">
                <a:solidFill>
                  <a:schemeClr val="tx1"/>
                </a:solidFill>
                <a:latin typeface="Helvetica"/>
                <a:ea typeface="Times New Roman"/>
                <a:cs typeface="Times New Roman"/>
              </a:rPr>
              <a:t>информации через средства массовой информации, проведение </a:t>
            </a:r>
            <a:r>
              <a:rPr lang="ru-RU" sz="5600" dirty="0" smtClean="0">
                <a:solidFill>
                  <a:schemeClr val="tx1"/>
                </a:solidFill>
                <a:latin typeface="Helvetica"/>
                <a:ea typeface="Times New Roman"/>
                <a:cs typeface="Times New Roman"/>
              </a:rPr>
              <a:t>информационно-  разъяснительных </a:t>
            </a:r>
            <a:r>
              <a:rPr lang="ru-RU" sz="5600" dirty="0">
                <a:solidFill>
                  <a:schemeClr val="tx1"/>
                </a:solidFill>
                <a:latin typeface="Helvetica"/>
                <a:ea typeface="Times New Roman"/>
                <a:cs typeface="Times New Roman"/>
              </a:rPr>
              <a:t>работ среди подростков на разных уровнях</a:t>
            </a:r>
            <a:r>
              <a:rPr lang="ru-RU" sz="5600" dirty="0" smtClean="0">
                <a:solidFill>
                  <a:schemeClr val="tx1"/>
                </a:solidFill>
                <a:latin typeface="Helvetica"/>
                <a:ea typeface="Times New Roman"/>
                <a:cs typeface="Times New Roman"/>
              </a:rPr>
              <a:t>.</a:t>
            </a:r>
          </a:p>
          <a:p>
            <a:pPr marL="0" indent="0">
              <a:buNone/>
            </a:pPr>
            <a:endParaRPr lang="ru-RU" sz="56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Wingdings"/>
              <a:buChar char=""/>
              <a:tabLst>
                <a:tab pos="457200" algn="l"/>
              </a:tabLst>
            </a:pPr>
            <a:r>
              <a:rPr lang="ru-RU" sz="5600" dirty="0">
                <a:solidFill>
                  <a:srgbClr val="333333"/>
                </a:solidFill>
                <a:latin typeface="Helvetica"/>
                <a:ea typeface="Times New Roman"/>
                <a:cs typeface="Times New Roman"/>
              </a:rPr>
              <a:t>Контроль за качеством алкогольной продукции выпускаемой в государстве;</a:t>
            </a:r>
            <a:endParaRPr lang="ru-RU" sz="56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Wingdings"/>
              <a:buChar char=""/>
              <a:tabLst>
                <a:tab pos="457200" algn="l"/>
              </a:tabLst>
            </a:pPr>
            <a:r>
              <a:rPr lang="ru-RU" sz="5600" dirty="0">
                <a:solidFill>
                  <a:srgbClr val="333333"/>
                </a:solidFill>
                <a:latin typeface="Helvetica"/>
                <a:ea typeface="Times New Roman"/>
                <a:cs typeface="Times New Roman"/>
              </a:rPr>
              <a:t>Запрещение </a:t>
            </a:r>
            <a:r>
              <a:rPr lang="ru-RU" sz="5600" dirty="0" smtClean="0">
                <a:solidFill>
                  <a:srgbClr val="333333"/>
                </a:solidFill>
                <a:latin typeface="Helvetica"/>
                <a:ea typeface="Times New Roman"/>
                <a:cs typeface="Times New Roman"/>
              </a:rPr>
              <a:t> употребления </a:t>
            </a:r>
            <a:r>
              <a:rPr lang="ru-RU" sz="5600" dirty="0">
                <a:solidFill>
                  <a:srgbClr val="333333"/>
                </a:solidFill>
                <a:latin typeface="Helvetica"/>
                <a:ea typeface="Times New Roman"/>
                <a:cs typeface="Times New Roman"/>
              </a:rPr>
              <a:t>алкоголя несовершеннолетними;</a:t>
            </a:r>
            <a:endParaRPr lang="ru-RU" sz="56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Wingdings"/>
              <a:buChar char=""/>
              <a:tabLst>
                <a:tab pos="457200" algn="l"/>
              </a:tabLst>
            </a:pPr>
            <a:r>
              <a:rPr lang="ru-RU" sz="5600" dirty="0">
                <a:solidFill>
                  <a:srgbClr val="333333"/>
                </a:solidFill>
                <a:latin typeface="Helvetica"/>
                <a:ea typeface="Times New Roman"/>
                <a:cs typeface="Times New Roman"/>
              </a:rPr>
              <a:t>Запрещение продажи спиртных напитков лицам моложе 18 лет</a:t>
            </a:r>
            <a:r>
              <a:rPr lang="ru-RU" sz="5600" dirty="0" smtClean="0">
                <a:solidFill>
                  <a:srgbClr val="333333"/>
                </a:solidFill>
                <a:latin typeface="Helvetica"/>
                <a:ea typeface="Times New Roman"/>
                <a:cs typeface="Times New Roman"/>
              </a:rPr>
              <a:t>; 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Wingdings"/>
              <a:buChar char=""/>
              <a:tabLst>
                <a:tab pos="457200" algn="l"/>
              </a:tabLst>
            </a:pPr>
            <a:r>
              <a:rPr lang="ru-RU" sz="5600" dirty="0" smtClean="0">
                <a:solidFill>
                  <a:srgbClr val="333333"/>
                </a:solidFill>
                <a:latin typeface="Helvetica"/>
                <a:ea typeface="Times New Roman"/>
                <a:cs typeface="Times New Roman"/>
              </a:rPr>
              <a:t>( далее…….)</a:t>
            </a:r>
            <a:endParaRPr lang="ru-RU" sz="5600" dirty="0">
              <a:latin typeface="Calibri"/>
              <a:ea typeface="Calibri"/>
              <a:cs typeface="Times New Roman"/>
            </a:endParaRPr>
          </a:p>
          <a:p>
            <a:pPr marL="0" indent="0" algn="just">
              <a:buNone/>
            </a:pPr>
            <a:endParaRPr lang="ru-RU" sz="2600" dirty="0"/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2088"/>
          </a:xfrm>
        </p:spPr>
        <p:txBody>
          <a:bodyPr>
            <a:normAutofit fontScale="90000"/>
          </a:bodyPr>
          <a:lstStyle/>
          <a:p>
            <a:pPr marL="274320" lvl="0" indent="-274320">
              <a:lnSpc>
                <a:spcPct val="115000"/>
              </a:lnSpc>
              <a:spcBef>
                <a:spcPct val="20000"/>
              </a:spcBef>
            </a:pPr>
            <a:r>
              <a:rPr lang="ru-RU" sz="2000" b="1" dirty="0">
                <a:solidFill>
                  <a:srgbClr val="FFFF00"/>
                </a:solidFill>
                <a:latin typeface="Helvetica"/>
                <a:ea typeface="Times New Roman"/>
                <a:cs typeface="Times New Roman"/>
              </a:rPr>
              <a:t>Профилактика алкоголизма среди несовершеннолетних</a:t>
            </a:r>
            <a:r>
              <a:rPr lang="ru-RU" sz="1500" dirty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1500" dirty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</a:br>
            <a:endParaRPr lang="ru-R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6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1628800"/>
            <a:ext cx="7344816" cy="3914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0"/>
              </a:spcAft>
              <a:buSzPts val="1000"/>
              <a:tabLst>
                <a:tab pos="457200" algn="l"/>
              </a:tabLst>
            </a:pPr>
            <a:endParaRPr lang="ru-RU" dirty="0" smtClean="0">
              <a:solidFill>
                <a:srgbClr val="333333"/>
              </a:solidFill>
              <a:latin typeface="Helvetica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Wingdings"/>
              <a:buChar char=""/>
              <a:tabLst>
                <a:tab pos="457200" algn="l"/>
              </a:tabLst>
            </a:pPr>
            <a:endParaRPr lang="ru-RU" dirty="0">
              <a:solidFill>
                <a:srgbClr val="333333"/>
              </a:solidFill>
              <a:latin typeface="Helvetica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Wingdings"/>
              <a:buChar char=""/>
              <a:tabLst>
                <a:tab pos="457200" algn="l"/>
              </a:tabLst>
            </a:pPr>
            <a:r>
              <a:rPr lang="ru-RU" dirty="0" smtClean="0">
                <a:solidFill>
                  <a:srgbClr val="333333"/>
                </a:solidFill>
                <a:latin typeface="Helvetica"/>
                <a:ea typeface="Times New Roman"/>
                <a:cs typeface="Times New Roman"/>
              </a:rPr>
              <a:t>Предусмотреть </a:t>
            </a:r>
            <a:r>
              <a:rPr lang="ru-RU" dirty="0">
                <a:solidFill>
                  <a:srgbClr val="333333"/>
                </a:solidFill>
                <a:latin typeface="Helvetica"/>
                <a:ea typeface="Times New Roman"/>
                <a:cs typeface="Times New Roman"/>
              </a:rPr>
              <a:t>уголовную ответственность за втягивание несовершеннолетних в распитие алкоголя, а также за доведение до алкогольного опьянения;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Wingdings"/>
              <a:buChar char=""/>
              <a:tabLst>
                <a:tab pos="457200" algn="l"/>
              </a:tabLst>
            </a:pPr>
            <a:r>
              <a:rPr lang="ru-RU" dirty="0">
                <a:solidFill>
                  <a:srgbClr val="333333"/>
                </a:solidFill>
                <a:latin typeface="Helvetica"/>
                <a:ea typeface="Times New Roman"/>
                <a:cs typeface="Times New Roman"/>
              </a:rPr>
              <a:t>Создание условий, при которых употребление алкоголя в производственном коллективе, было бы невозможным;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Wingdings"/>
              <a:buChar char=""/>
              <a:tabLst>
                <a:tab pos="457200" algn="l"/>
              </a:tabLst>
            </a:pPr>
            <a:r>
              <a:rPr lang="ru-RU" dirty="0">
                <a:solidFill>
                  <a:srgbClr val="333333"/>
                </a:solidFill>
                <a:latin typeface="Helvetica"/>
                <a:ea typeface="Times New Roman"/>
                <a:cs typeface="Times New Roman"/>
              </a:rPr>
              <a:t>Уголовное и административное наказание лиц, появляющихся в нетрезвом виде в общественных местах;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Wingdings"/>
              <a:buChar char=""/>
              <a:tabLst>
                <a:tab pos="457200" algn="l"/>
              </a:tabLst>
            </a:pPr>
            <a:r>
              <a:rPr lang="ru-RU" dirty="0">
                <a:solidFill>
                  <a:srgbClr val="333333"/>
                </a:solidFill>
                <a:latin typeface="Helvetica"/>
                <a:ea typeface="Times New Roman"/>
                <a:cs typeface="Times New Roman"/>
              </a:rPr>
              <a:t>Поощрение и стимулирование рекламы, рассказывающей о вреде алкоголя.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ru-RU" dirty="0" smtClean="0">
                <a:solidFill>
                  <a:srgbClr val="333333"/>
                </a:solidFill>
                <a:latin typeface="Helvetica"/>
                <a:ea typeface="Times New Roman"/>
                <a:cs typeface="Times New Roman"/>
              </a:rPr>
              <a:t> </a:t>
            </a:r>
            <a:endParaRPr lang="ru-RU" sz="16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45399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27584" y="548680"/>
            <a:ext cx="7509520" cy="864096"/>
          </a:xfrm>
        </p:spPr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ru-RU" sz="2400" b="1" dirty="0" smtClean="0">
                <a:solidFill>
                  <a:srgbClr val="FFFF00"/>
                </a:solidFill>
              </a:rPr>
              <a:t> </a:t>
            </a:r>
            <a:r>
              <a:rPr lang="ru-RU" sz="2400" b="1" dirty="0" smtClean="0">
                <a:solidFill>
                  <a:srgbClr val="FFFF00"/>
                </a:solidFill>
                <a:ea typeface="+mn-ea"/>
                <a:cs typeface="+mn-cs"/>
              </a:rPr>
              <a:t>  Подростковый алкоголизм</a:t>
            </a:r>
            <a:endParaRPr lang="ru-RU" dirty="0"/>
          </a:p>
        </p:txBody>
      </p:sp>
      <p:sp>
        <p:nvSpPr>
          <p:cNvPr id="7" name="Объект 2"/>
          <p:cNvSpPr>
            <a:spLocks noGrp="1"/>
          </p:cNvSpPr>
          <p:nvPr>
            <p:ph idx="1"/>
          </p:nvPr>
        </p:nvSpPr>
        <p:spPr>
          <a:xfrm>
            <a:off x="899592" y="980728"/>
            <a:ext cx="7560840" cy="5544616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600" dirty="0" smtClean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6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600" dirty="0" smtClean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Алкоголизм – </a:t>
            </a:r>
            <a:r>
              <a:rPr lang="ru-RU" sz="16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это хроническое заболевание, вызываемое систематическим употреблением  спиртных напитков, характеризующееся патологическим влечением к ним.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Причины приобщения к алкоголю:</a:t>
            </a:r>
            <a:endParaRPr lang="ru-RU" sz="1600" dirty="0" smtClean="0">
              <a:solidFill>
                <a:schemeClr val="tx1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buSzPts val="1000"/>
              <a:buFont typeface="Wingdings" pitchFamily="2" charset="2"/>
              <a:buChar char="§"/>
              <a:tabLst>
                <a:tab pos="457200" algn="l"/>
              </a:tabLst>
            </a:pPr>
            <a:r>
              <a:rPr lang="ru-RU" sz="1600" dirty="0" smtClean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любопытство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  <a:buSzPts val="1000"/>
              <a:buFont typeface="Wingdings" pitchFamily="2" charset="2"/>
              <a:buChar char="§"/>
              <a:tabLst>
                <a:tab pos="457200" algn="l"/>
              </a:tabLst>
            </a:pPr>
            <a:r>
              <a:rPr lang="ru-RU" sz="1600" dirty="0" smtClean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стремление почувствовать себя взрослым.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  <a:buSzPts val="1000"/>
              <a:buFont typeface="Wingdings" pitchFamily="2" charset="2"/>
              <a:buChar char="§"/>
              <a:tabLst>
                <a:tab pos="457200" algn="l"/>
              </a:tabLst>
            </a:pPr>
            <a:r>
              <a:rPr lang="ru-RU" sz="1600" dirty="0" smtClean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устранения страха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  <a:buSzPts val="1000"/>
              <a:buFont typeface="Wingdings" pitchFamily="2" charset="2"/>
              <a:buChar char="§"/>
              <a:tabLst>
                <a:tab pos="457200" algn="l"/>
              </a:tabLst>
            </a:pPr>
            <a:r>
              <a:rPr lang="ru-RU" sz="1600" dirty="0" smtClean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снятие напряжения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  <a:buSzPts val="1000"/>
              <a:buFont typeface="Wingdings" pitchFamily="2" charset="2"/>
              <a:buChar char="§"/>
              <a:tabLst>
                <a:tab pos="457200" algn="l"/>
              </a:tabLst>
            </a:pPr>
            <a:r>
              <a:rPr lang="ru-RU" sz="1600" dirty="0" smtClean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для смелости</a:t>
            </a:r>
          </a:p>
          <a:p>
            <a:pPr marL="0" lvl="0" indent="0" algn="just">
              <a:lnSpc>
                <a:spcPct val="115000"/>
              </a:lnSpc>
              <a:spcAft>
                <a:spcPts val="0"/>
              </a:spcAft>
              <a:buSzPts val="1000"/>
              <a:buNone/>
              <a:tabLst>
                <a:tab pos="457200" algn="l"/>
              </a:tabLst>
            </a:pPr>
            <a:r>
              <a:rPr lang="ru-RU" sz="1600" b="1" dirty="0" smtClean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Психологические причины: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  <a:buSzPts val="1000"/>
              <a:buFont typeface="Wingdings" pitchFamily="2" charset="2"/>
              <a:buChar char="§"/>
              <a:tabLst>
                <a:tab pos="457200" algn="l"/>
              </a:tabLst>
            </a:pPr>
            <a:r>
              <a:rPr lang="ru-RU" sz="1600" dirty="0" smtClean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трудности приспособления к условиям окружающей среды;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  <a:buSzPts val="1000"/>
              <a:buFont typeface="Wingdings" pitchFamily="2" charset="2"/>
              <a:buChar char="§"/>
              <a:tabLst>
                <a:tab pos="457200" algn="l"/>
              </a:tabLst>
            </a:pPr>
            <a:r>
              <a:rPr lang="ru-RU" sz="1600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конфликты с окружающими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  <a:buSzPts val="1000"/>
              <a:buFont typeface="Wingdings" pitchFamily="2" charset="2"/>
              <a:buChar char="§"/>
              <a:tabLst>
                <a:tab pos="457200" algn="l"/>
              </a:tabLst>
            </a:pPr>
            <a:r>
              <a:rPr lang="ru-RU" sz="1600" dirty="0" smtClean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одиночество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  <a:buSzPts val="1000"/>
              <a:buFont typeface="Wingdings" pitchFamily="2" charset="2"/>
              <a:buChar char="§"/>
              <a:tabLst>
                <a:tab pos="457200" algn="l"/>
              </a:tabLst>
            </a:pPr>
            <a:r>
              <a:rPr lang="ru-RU" sz="1600" dirty="0" smtClean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осознание совей неполноценности 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  <a:buSzPts val="1000"/>
              <a:buFont typeface="Wingdings" pitchFamily="2" charset="2"/>
              <a:buChar char="§"/>
              <a:tabLst>
                <a:tab pos="457200" algn="l"/>
              </a:tabLst>
            </a:pPr>
            <a:endParaRPr lang="ru-RU" sz="1600" dirty="0" smtClean="0">
              <a:solidFill>
                <a:srgbClr val="333333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buSzPts val="1000"/>
              <a:buFont typeface="Wingdings" pitchFamily="2" charset="2"/>
              <a:buChar char="§"/>
              <a:tabLst>
                <a:tab pos="457200" algn="l"/>
              </a:tabLst>
            </a:pPr>
            <a:endParaRPr lang="ru-RU" sz="1600" dirty="0" smtClean="0">
              <a:solidFill>
                <a:srgbClr val="333333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buSzPts val="1000"/>
              <a:buFont typeface="Wingdings" pitchFamily="2" charset="2"/>
              <a:buChar char="§"/>
              <a:tabLst>
                <a:tab pos="457200" algn="l"/>
              </a:tabLst>
            </a:pPr>
            <a:endParaRPr lang="ru-RU" sz="1600" dirty="0" smtClean="0">
              <a:solidFill>
                <a:srgbClr val="333333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buSzPts val="1000"/>
              <a:buFont typeface="Wingdings" pitchFamily="2" charset="2"/>
              <a:buChar char="§"/>
              <a:tabLst>
                <a:tab pos="457200" algn="l"/>
              </a:tabLst>
            </a:pPr>
            <a:endParaRPr lang="ru-RU" sz="1600" dirty="0" smtClean="0">
              <a:solidFill>
                <a:srgbClr val="333333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buSzPts val="1000"/>
              <a:buFont typeface="Wingdings" pitchFamily="2" charset="2"/>
              <a:buChar char="§"/>
              <a:tabLst>
                <a:tab pos="457200" algn="l"/>
              </a:tabLst>
            </a:pPr>
            <a:endParaRPr lang="ru-RU" sz="1600" dirty="0" smtClean="0">
              <a:solidFill>
                <a:srgbClr val="333333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buSzPts val="1000"/>
              <a:buFont typeface="Wingdings" pitchFamily="2" charset="2"/>
              <a:buChar char="§"/>
              <a:tabLst>
                <a:tab pos="457200" algn="l"/>
              </a:tabLst>
            </a:pPr>
            <a:endParaRPr lang="ru-RU" sz="1600" dirty="0" smtClean="0">
              <a:solidFill>
                <a:srgbClr val="333333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buSzPts val="1000"/>
              <a:buFont typeface="Wingdings" pitchFamily="2" charset="2"/>
              <a:buChar char="§"/>
              <a:tabLst>
                <a:tab pos="457200" algn="l"/>
              </a:tabLst>
            </a:pPr>
            <a:endParaRPr lang="ru-RU" sz="1600" dirty="0" smtClean="0">
              <a:solidFill>
                <a:srgbClr val="333333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lvl="0" indent="0" algn="just">
              <a:lnSpc>
                <a:spcPct val="115000"/>
              </a:lnSpc>
              <a:spcAft>
                <a:spcPts val="0"/>
              </a:spcAft>
              <a:buSzPts val="1000"/>
              <a:buNone/>
              <a:tabLst>
                <a:tab pos="457200" algn="l"/>
              </a:tabLst>
            </a:pPr>
            <a:endParaRPr lang="ru-RU" sz="1600" dirty="0" smtClean="0">
              <a:solidFill>
                <a:srgbClr val="333333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Wingdings"/>
              <a:buChar char=""/>
              <a:tabLst>
                <a:tab pos="457200" algn="l"/>
              </a:tabLst>
            </a:pPr>
            <a:endParaRPr lang="ru-RU" sz="16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600" dirty="0" smtClean="0">
              <a:solidFill>
                <a:schemeClr val="tx1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lvl="1" algn="just">
              <a:lnSpc>
                <a:spcPct val="115000"/>
              </a:lnSpc>
            </a:pPr>
            <a:endParaRPr lang="ru-RU" sz="5400" dirty="0" smtClean="0">
              <a:solidFill>
                <a:schemeClr val="tx1"/>
              </a:solidFill>
              <a:latin typeface="Helvetica"/>
              <a:ea typeface="Times New Roman"/>
              <a:cs typeface="Times New Roman"/>
            </a:endParaRPr>
          </a:p>
          <a:p>
            <a:pPr marL="0" indent="0">
              <a:buNone/>
            </a:pPr>
            <a:endParaRPr lang="ru-RU" sz="56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marL="0" indent="0" algn="just">
              <a:buNone/>
            </a:pPr>
            <a:endParaRPr lang="ru-RU" sz="2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8477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908720"/>
            <a:ext cx="7467600" cy="5637240"/>
          </a:xfrm>
        </p:spPr>
        <p:txBody>
          <a:bodyPr>
            <a:normAutofit/>
          </a:bodyPr>
          <a:lstStyle/>
          <a:p>
            <a:pPr algn="just"/>
            <a:endParaRPr lang="ru-RU" dirty="0" smtClean="0"/>
          </a:p>
          <a:p>
            <a:pPr marL="0" indent="0" algn="ctr">
              <a:buNone/>
            </a:pPr>
            <a:r>
              <a:rPr lang="ru-RU" b="1" dirty="0" smtClean="0">
                <a:solidFill>
                  <a:srgbClr val="FFFF00"/>
                </a:solidFill>
              </a:rPr>
              <a:t>Стадии приобщения к алкоголю</a:t>
            </a:r>
            <a:endParaRPr lang="ru-RU" b="1" dirty="0">
              <a:solidFill>
                <a:srgbClr val="FFFF00"/>
              </a:solidFill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Употребление «безобидных» и «безалкогольных напитков»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Постепенный переход к крепким напиткам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астое употребление алкоголя, отсутствие выраженных соматических последствий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Негативное отношение к предложению начать лечение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8307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8280920" cy="5709248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rgbClr val="FFFF00"/>
                </a:solidFill>
              </a:rPr>
              <a:t>Вред здоровью, наносимый алкоголем: </a:t>
            </a:r>
            <a:endParaRPr lang="ru-RU" sz="2800" b="1" dirty="0">
              <a:solidFill>
                <a:srgbClr val="FFFF00"/>
              </a:solidFill>
            </a:endParaRPr>
          </a:p>
          <a:p>
            <a:endParaRPr lang="ru-RU" dirty="0" smtClean="0"/>
          </a:p>
          <a:p>
            <a:pPr lvl="0" algn="just">
              <a:lnSpc>
                <a:spcPct val="115000"/>
              </a:lnSpc>
              <a:spcAft>
                <a:spcPts val="0"/>
              </a:spcAft>
              <a:buSzPts val="1000"/>
              <a:buFont typeface="Wingdings" pitchFamily="2" charset="2"/>
              <a:buChar char="§"/>
              <a:tabLst>
                <a:tab pos="457200" algn="l"/>
              </a:tabLst>
            </a:pPr>
            <a:endParaRPr lang="ru-RU" dirty="0" smtClean="0">
              <a:solidFill>
                <a:srgbClr val="333333"/>
              </a:solidFill>
              <a:latin typeface="Helvetica"/>
              <a:ea typeface="Times New Roman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buSzPts val="1000"/>
              <a:buFont typeface="Wingdings" pitchFamily="2" charset="2"/>
              <a:buChar char="q"/>
              <a:tabLst>
                <a:tab pos="457200" algn="l"/>
              </a:tabLst>
            </a:pPr>
            <a:r>
              <a:rPr lang="ru-RU" dirty="0" smtClean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происходят 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сбои в работе желудочно-кишечного тракта;</a:t>
            </a:r>
            <a:endParaRPr lang="ru-RU" sz="20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buSzPts val="1000"/>
              <a:buFont typeface="Wingdings" pitchFamily="2" charset="2"/>
              <a:buChar char="q"/>
              <a:tabLst>
                <a:tab pos="457200" algn="l"/>
              </a:tabLst>
            </a:pPr>
            <a:r>
              <a:rPr lang="ru-RU" dirty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повреждается печень, развивается гепатит, цирроз печени;</a:t>
            </a:r>
            <a:endParaRPr lang="ru-RU" sz="20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buSzPts val="1000"/>
              <a:buFont typeface="Wingdings" pitchFamily="2" charset="2"/>
              <a:buChar char="q"/>
              <a:tabLst>
                <a:tab pos="457200" algn="l"/>
              </a:tabLst>
            </a:pPr>
            <a:r>
              <a:rPr lang="ru-RU" dirty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нарушается работа поджелудочной железы</a:t>
            </a:r>
            <a:r>
              <a:rPr lang="ru-RU" dirty="0" smtClean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;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  <a:buSzPts val="1000"/>
              <a:buFont typeface="Wingdings" pitchFamily="2" charset="2"/>
              <a:buChar char="q"/>
              <a:tabLst>
                <a:tab pos="457200" algn="l"/>
              </a:tabLst>
            </a:pPr>
            <a:r>
              <a:rPr lang="ru-RU" sz="2300" dirty="0" smtClean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Нарушается работа нервной системы</a:t>
            </a:r>
            <a:endParaRPr lang="ru-RU" sz="23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buSzPts val="1000"/>
              <a:buFont typeface="Wingdings" pitchFamily="2" charset="2"/>
              <a:buChar char="q"/>
              <a:tabLst>
                <a:tab pos="457200" algn="l"/>
              </a:tabLst>
            </a:pPr>
            <a:r>
              <a:rPr lang="ru-RU" dirty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деятельность сердечно-сосудистой системы;</a:t>
            </a:r>
            <a:endParaRPr lang="ru-RU" sz="20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buSzPts val="1000"/>
              <a:buFont typeface="Wingdings" pitchFamily="2" charset="2"/>
              <a:buChar char="q"/>
              <a:tabLst>
                <a:tab pos="457200" algn="l"/>
              </a:tabLst>
            </a:pPr>
            <a:r>
              <a:rPr lang="ru-RU" dirty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развиваются воспалительные заболевания почек;</a:t>
            </a:r>
            <a:endParaRPr lang="ru-RU" sz="20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buSzPts val="1000"/>
              <a:buFont typeface="Wingdings" pitchFamily="2" charset="2"/>
              <a:buChar char="q"/>
              <a:tabLst>
                <a:tab pos="457200" algn="l"/>
              </a:tabLst>
            </a:pPr>
            <a:r>
              <a:rPr lang="ru-RU" dirty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появляются различные воспалительные заболевания в легких, бронхах, гортани, носоглотке;</a:t>
            </a:r>
            <a:endParaRPr lang="ru-RU" sz="20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buSzPts val="1000"/>
              <a:buFont typeface="Wingdings" pitchFamily="2" charset="2"/>
              <a:buChar char="q"/>
              <a:tabLst>
                <a:tab pos="457200" algn="l"/>
              </a:tabLst>
            </a:pPr>
            <a:r>
              <a:rPr lang="ru-RU" dirty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снижается иммунная защита организма</a:t>
            </a:r>
            <a:r>
              <a:rPr lang="ru-RU" dirty="0" smtClean="0">
                <a:solidFill>
                  <a:srgbClr val="333333"/>
                </a:solidFill>
                <a:latin typeface="Helvetica"/>
                <a:ea typeface="Times New Roman"/>
                <a:cs typeface="Times New Roman"/>
              </a:rPr>
              <a:t>.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  <a:buSzPts val="1000"/>
              <a:buFont typeface="Wingdings" pitchFamily="2" charset="2"/>
              <a:buChar char="q"/>
              <a:tabLst>
                <a:tab pos="457200" algn="l"/>
              </a:tabLst>
            </a:pPr>
            <a:endParaRPr lang="ru-RU" dirty="0" smtClean="0">
              <a:solidFill>
                <a:srgbClr val="333333"/>
              </a:solidFill>
              <a:latin typeface="Helvetica"/>
              <a:ea typeface="Times New Roman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buSzPts val="1000"/>
              <a:buFont typeface="Wingdings" pitchFamily="2" charset="2"/>
              <a:buChar char="q"/>
              <a:tabLst>
                <a:tab pos="457200" algn="l"/>
              </a:tabLst>
            </a:pPr>
            <a:endParaRPr lang="ru-RU" sz="20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q"/>
            </a:pPr>
            <a:r>
              <a:rPr lang="ru-RU" dirty="0" smtClean="0">
                <a:solidFill>
                  <a:srgbClr val="333333"/>
                </a:solidFill>
                <a:latin typeface="Helvetica"/>
                <a:ea typeface="Times New Roman"/>
                <a:cs typeface="Times New Roman"/>
              </a:rPr>
              <a:t>У подростка появляются эмоциональные нарушения: огрубение, взрывчатость, беспечность, внушаемость. Отсутствует контроль за своим поведением. Естественным считается прием алкогольных напитков в выходные дни, во время отдыха с друзьями. Выпивка принимает регулярный характер. В результате этого, употребление спиртного незаметно становится практически главным смыслом жизни.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91035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Создание мотивации к здоровому образу жизни</a:t>
            </a:r>
          </a:p>
          <a:p>
            <a:r>
              <a:rPr lang="ru-RU" dirty="0" smtClean="0"/>
              <a:t>Обучение навыкам сопротивления в ситуациях, связанных с употреблением алкоголя, риском развития зависимости и рецидива</a:t>
            </a:r>
          </a:p>
          <a:p>
            <a:r>
              <a:rPr lang="ru-RU" dirty="0"/>
              <a:t> </a:t>
            </a:r>
            <a:r>
              <a:rPr lang="ru-RU" dirty="0" smtClean="0"/>
              <a:t>своевременное обращение, консультация психолога.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</a:rPr>
              <a:t>Профилактика алкоголизма у подростков </a:t>
            </a:r>
            <a:endParaRPr lang="ru-RU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6859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199" y="908720"/>
            <a:ext cx="7958831" cy="556523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600" b="1" dirty="0">
                <a:solidFill>
                  <a:srgbClr val="FFFF00"/>
                </a:solidFill>
                <a:latin typeface="Helvetica"/>
                <a:ea typeface="Times New Roman"/>
                <a:cs typeface="Times New Roman"/>
              </a:rPr>
              <a:t>Как уберечь детей и подростков от алкоголизма</a:t>
            </a:r>
            <a:endParaRPr lang="ru-RU" sz="2600" b="1" dirty="0">
              <a:solidFill>
                <a:srgbClr val="FFFF00"/>
              </a:solidFill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200"/>
              </a:spcAft>
              <a:buFont typeface="Wingdings" pitchFamily="2" charset="2"/>
              <a:buChar char="q"/>
            </a:pPr>
            <a:r>
              <a:rPr lang="ru-RU" dirty="0">
                <a:solidFill>
                  <a:srgbClr val="333333"/>
                </a:solidFill>
                <a:latin typeface="Helvetica"/>
                <a:ea typeface="Times New Roman"/>
                <a:cs typeface="Times New Roman"/>
              </a:rPr>
              <a:t>Подросток должен чувствовать себя комфортно в своей семье, чувствовать, что его понимают. Воспринимать своих родителей в качестве самых умных наставников в жизненных вопросах.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buSzPts val="1000"/>
              <a:buFont typeface="Wingdings" pitchFamily="2" charset="2"/>
              <a:buChar char="q"/>
              <a:tabLst>
                <a:tab pos="457200" algn="l"/>
              </a:tabLst>
            </a:pPr>
            <a:r>
              <a:rPr lang="ru-RU" dirty="0">
                <a:solidFill>
                  <a:srgbClr val="333333"/>
                </a:solidFill>
                <a:latin typeface="Helvetica"/>
                <a:ea typeface="Times New Roman"/>
                <a:cs typeface="Times New Roman"/>
              </a:rPr>
              <a:t>Проявляйте уважение к подростку. Не манипулируйте своим опытом и возрастом. Не показывайте свое превосходство.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buSzPts val="1000"/>
              <a:buFont typeface="Wingdings" pitchFamily="2" charset="2"/>
              <a:buChar char="q"/>
              <a:tabLst>
                <a:tab pos="457200" algn="l"/>
              </a:tabLst>
            </a:pPr>
            <a:r>
              <a:rPr lang="ru-RU" dirty="0">
                <a:solidFill>
                  <a:srgbClr val="333333"/>
                </a:solidFill>
                <a:latin typeface="Helvetica"/>
                <a:ea typeface="Times New Roman"/>
                <a:cs typeface="Times New Roman"/>
              </a:rPr>
              <a:t>Найдите общее увлечение. Оно позволит с большим удовольствием проводить совместно свободное время.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buSzPts val="1000"/>
              <a:buFont typeface="Wingdings" pitchFamily="2" charset="2"/>
              <a:buChar char="q"/>
              <a:tabLst>
                <a:tab pos="457200" algn="l"/>
              </a:tabLst>
            </a:pPr>
            <a:r>
              <a:rPr lang="ru-RU" dirty="0">
                <a:solidFill>
                  <a:srgbClr val="333333"/>
                </a:solidFill>
                <a:latin typeface="Helvetica"/>
                <a:ea typeface="Times New Roman"/>
                <a:cs typeface="Times New Roman"/>
              </a:rPr>
              <a:t>Помогите подростку стать личностью, достойным взрослым человеком.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buSzPts val="1000"/>
              <a:buFont typeface="Wingdings" pitchFamily="2" charset="2"/>
              <a:buChar char="q"/>
              <a:tabLst>
                <a:tab pos="457200" algn="l"/>
              </a:tabLst>
            </a:pPr>
            <a:r>
              <a:rPr lang="ru-RU" dirty="0">
                <a:solidFill>
                  <a:srgbClr val="333333"/>
                </a:solidFill>
                <a:latin typeface="Helvetica"/>
                <a:ea typeface="Times New Roman"/>
                <a:cs typeface="Times New Roman"/>
              </a:rPr>
              <a:t>Будьте всегда авторитетны, а для этого всегда ведите себе достойно в любых ситуациях.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47708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</a:p>
          <a:p>
            <a:pPr marL="0" indent="0" algn="just">
              <a:buNone/>
            </a:pPr>
            <a:endParaRPr lang="ru-RU" b="1" i="1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ru-RU" b="1" i="1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           Будьте здоровы, </a:t>
            </a:r>
          </a:p>
          <a:p>
            <a:pPr marL="0" indent="0"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                                              спасибо за внимание.</a:t>
            </a:r>
            <a:endParaRPr lang="ru-RU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69657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1429</TotalTime>
  <Words>547</Words>
  <Application>Microsoft Office PowerPoint</Application>
  <PresentationFormat>Экран (4:3)</PresentationFormat>
  <Paragraphs>96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Волна</vt:lpstr>
      <vt:lpstr>Профилактика алкоголизма среди подростков</vt:lpstr>
      <vt:lpstr>Профилактика алкоголизма среди несовершеннолетних </vt:lpstr>
      <vt:lpstr>Презентация PowerPoint</vt:lpstr>
      <vt:lpstr>   Подростковый алкоголизм</vt:lpstr>
      <vt:lpstr>Презентация PowerPoint</vt:lpstr>
      <vt:lpstr>Презентация PowerPoint</vt:lpstr>
      <vt:lpstr>Профилактика алкоголизма у подростков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User18kb</dc:creator>
  <cp:lastModifiedBy>DiP</cp:lastModifiedBy>
  <cp:revision>152</cp:revision>
  <dcterms:created xsi:type="dcterms:W3CDTF">2020-02-19T01:26:12Z</dcterms:created>
  <dcterms:modified xsi:type="dcterms:W3CDTF">2021-02-05T06:04:17Z</dcterms:modified>
</cp:coreProperties>
</file>