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300" r:id="rId3"/>
    <p:sldId id="335" r:id="rId4"/>
    <p:sldId id="329" r:id="rId5"/>
    <p:sldId id="331" r:id="rId6"/>
    <p:sldId id="332" r:id="rId7"/>
    <p:sldId id="336" r:id="rId8"/>
    <p:sldId id="334" r:id="rId9"/>
    <p:sldId id="33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6" autoAdjust="0"/>
    <p:restoredTop sz="96571" autoAdjust="0"/>
  </p:normalViewPr>
  <p:slideViewPr>
    <p:cSldViewPr>
      <p:cViewPr>
        <p:scale>
          <a:sx n="107" d="100"/>
          <a:sy n="107" d="100"/>
        </p:scale>
        <p:origin x="-238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3272D-6451-48E1-AB85-02D0E44B191C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2A770-E7FE-405E-8599-5835FDB9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954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000107"/>
            <a:ext cx="6984238" cy="242889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Профилактика алкоголизма среди подростков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4214818"/>
            <a:ext cx="6172200" cy="1371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560840" cy="554461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</a:rPr>
              <a:t>Проведение работ по профилактике алкоголизма  на </a:t>
            </a:r>
            <a:r>
              <a:rPr lang="ru-RU" sz="5600" b="1" dirty="0">
                <a:solidFill>
                  <a:schemeClr val="tx1"/>
                </a:solidFill>
                <a:latin typeface="Helvetica"/>
                <a:ea typeface="Times New Roman"/>
              </a:rPr>
              <a:t>различных уровнях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</a:rPr>
              <a:t>.</a:t>
            </a:r>
            <a:endParaRPr lang="ru-RU" sz="5600" dirty="0" smtClean="0">
              <a:solidFill>
                <a:schemeClr val="tx1"/>
              </a:solidFill>
              <a:latin typeface="Helvetica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 1. Профилактика </a:t>
            </a:r>
            <a:r>
              <a:rPr lang="ru-RU" sz="5600" b="1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алкоголизма среди несовершеннолетних на уровне </a:t>
            </a: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семьи: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 - Профилактика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алкоголизма среди несовершеннолетних со стороны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государства</a:t>
            </a:r>
            <a:endParaRPr lang="ru-RU" sz="5600" b="1" dirty="0" smtClean="0">
              <a:solidFill>
                <a:schemeClr val="tx1"/>
              </a:solidFill>
              <a:latin typeface="Helvetica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- Создание в семье  условий 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для ведения здорового образа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жизни;  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 - Родители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обязаны быть примером для своих детей.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Формирование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отрицательного мнения об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алкоголе). </a:t>
            </a:r>
            <a:endParaRPr lang="ru-RU" sz="5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  2. Профилактика </a:t>
            </a:r>
            <a:r>
              <a:rPr lang="ru-RU" sz="5600" b="1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алкоголизма среди несовершеннолетних на уровне </a:t>
            </a: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школы:</a:t>
            </a:r>
            <a:endParaRPr lang="ru-RU" sz="56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</a:rPr>
              <a:t>    - Создание условий поощряющие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</a:rPr>
              <a:t>занятия спортом, физическими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</a:rPr>
              <a:t>упражнениями;</a:t>
            </a:r>
          </a:p>
          <a:p>
            <a:pPr marL="0" indent="0">
              <a:buNone/>
            </a:pP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</a:rPr>
              <a:t> </a:t>
            </a:r>
          </a:p>
          <a:p>
            <a:pPr marL="0" indent="0">
              <a:buNone/>
            </a:pP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</a:rPr>
              <a:t>    - Проведение профилактических мероприятий,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</a:rPr>
              <a:t>указывающие на пагубное воздействие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</a:rPr>
              <a:t>алкоголя;</a:t>
            </a:r>
          </a:p>
          <a:p>
            <a:pPr marL="0" indent="0">
              <a:buNone/>
            </a:pPr>
            <a:endParaRPr lang="ru-RU" sz="5600" dirty="0" smtClean="0">
              <a:solidFill>
                <a:schemeClr val="tx1"/>
              </a:solidFill>
              <a:latin typeface="Helvetica"/>
              <a:ea typeface="Times New Roman"/>
            </a:endParaRPr>
          </a:p>
          <a:p>
            <a:pPr marL="0" indent="0">
              <a:buNone/>
            </a:pPr>
            <a:r>
              <a:rPr lang="ru-RU" sz="5600" b="1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     3. </a:t>
            </a:r>
            <a:r>
              <a:rPr lang="ru-RU" sz="5600" b="1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Профилактика алкоголизма среди несовершеннолетних со стороны </a:t>
            </a:r>
            <a:r>
              <a:rPr lang="ru-RU" sz="5600" b="1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государства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5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   - Доведение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информации через средства массовой информации, проведение 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информационно-  разъяснительных </a:t>
            </a:r>
            <a:r>
              <a:rPr lang="ru-RU" sz="5600" dirty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работ среди подростков на разных уровнях</a:t>
            </a:r>
            <a:r>
              <a:rPr lang="ru-RU" sz="5600" dirty="0" smtClean="0">
                <a:solidFill>
                  <a:schemeClr val="tx1"/>
                </a:solidFill>
                <a:latin typeface="Helvetica"/>
                <a:ea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endParaRPr lang="ru-RU" sz="5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5600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Контроль за качеством алкогольной продукции выпускаемой в государстве;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5600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Запрещение </a:t>
            </a:r>
            <a:r>
              <a:rPr lang="ru-RU" sz="5600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 употребления </a:t>
            </a:r>
            <a:r>
              <a:rPr lang="ru-RU" sz="5600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алкоголя несовершеннолетними;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5600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Запрещение продажи спиртных напитков лицам моложе 18 лет</a:t>
            </a:r>
            <a:r>
              <a:rPr lang="ru-RU" sz="5600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5600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( далее…….)</a:t>
            </a:r>
            <a:endParaRPr lang="ru-RU" sz="5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sz="2600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>
            <a:normAutofit fontScale="90000"/>
          </a:bodyPr>
          <a:lstStyle/>
          <a:p>
            <a:pPr marL="274320" lvl="0" indent="-274320">
              <a:lnSpc>
                <a:spcPct val="115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FFFF00"/>
                </a:solidFill>
                <a:latin typeface="Helvetica"/>
                <a:ea typeface="Times New Roman"/>
                <a:cs typeface="Times New Roman"/>
              </a:rPr>
              <a:t>Профилактика алкоголизма среди несовершеннолетних</a:t>
            </a:r>
            <a:r>
              <a:rPr lang="ru-RU" sz="1500" dirty="0">
                <a:solidFill>
                  <a:srgbClr val="FFFF0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1500" dirty="0">
                <a:solidFill>
                  <a:srgbClr val="FFFF00"/>
                </a:solidFill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628800"/>
            <a:ext cx="7344816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RU" dirty="0" smtClean="0">
              <a:solidFill>
                <a:srgbClr val="333333"/>
              </a:solidFill>
              <a:latin typeface="Helvetic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endParaRPr lang="ru-RU" dirty="0">
              <a:solidFill>
                <a:srgbClr val="333333"/>
              </a:solidFill>
              <a:latin typeface="Helvetic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Предусмотреть </a:t>
            </a: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уголовную ответственность за втягивание несовершеннолетних в распитие алкоголя, а также за доведение до алкогольного опьянения;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Создание условий, при которых употребление алкоголя в производственном коллективе, было бы невозможным;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Уголовное и административное наказание лиц, появляющихся в нетрезвом виде в общественных местах;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Поощрение и стимулирование рекламы, рассказывающей о вреде алкоголя.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539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09520" cy="864096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ea typeface="+mn-ea"/>
                <a:cs typeface="+mn-cs"/>
              </a:rPr>
              <a:t>  Подростковый алкоголизм</a:t>
            </a:r>
            <a:endParaRPr lang="ru-RU" dirty="0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560840" cy="554461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Алкоголизм – </a:t>
            </a: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это хроническое заболевание, вызываемое систематическим употреблением  спиртных напитков, характеризующееся патологическим влечением к ним.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Причины приобщения к алкоголю: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любопытство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стремление почувствовать себя взрослым.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устранения страха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снятие напряжения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для смелости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1600" b="1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Психологические причины: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трудности приспособления к условиям окружающей среды;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конфликты с окружающими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одиночество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r>
              <a:rPr lang="ru-RU" sz="16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осознание совей неполноценности 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endParaRPr lang="ru-RU" sz="1600" dirty="0" smtClean="0">
              <a:solidFill>
                <a:srgbClr val="333333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endParaRPr lang="ru-RU" sz="1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1" algn="just">
              <a:lnSpc>
                <a:spcPct val="115000"/>
              </a:lnSpc>
            </a:pPr>
            <a:endParaRPr lang="ru-RU" sz="5400" dirty="0" smtClean="0">
              <a:solidFill>
                <a:schemeClr val="tx1"/>
              </a:solidFill>
              <a:latin typeface="Helvetica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sz="5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477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08720"/>
            <a:ext cx="7467600" cy="5637240"/>
          </a:xfrm>
        </p:spPr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FF00"/>
                </a:solidFill>
              </a:rPr>
              <a:t>Стадии приобщения к алкоголю</a:t>
            </a:r>
            <a:endParaRPr lang="ru-RU" b="1" dirty="0">
              <a:solidFill>
                <a:srgbClr val="FFFF00"/>
              </a:solidFill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Употребление «безобидных» и «безалкогольных напитков»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Постепенный переход к крепким напиткам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астое употребление алкоголя, отсутствие выраженных соматических последствий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Негативное отношение к предложению начать лечение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8307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80920" cy="570924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</a:rPr>
              <a:t>Вред здоровью, наносимый алкоголем: </a:t>
            </a:r>
            <a:endParaRPr lang="ru-RU" sz="2800" b="1" dirty="0">
              <a:solidFill>
                <a:srgbClr val="FFFF00"/>
              </a:solidFill>
            </a:endParaRPr>
          </a:p>
          <a:p>
            <a:endParaRPr lang="ru-RU" dirty="0" smtClean="0"/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§"/>
              <a:tabLst>
                <a:tab pos="457200" algn="l"/>
              </a:tabLst>
            </a:pPr>
            <a:endParaRPr lang="ru-RU" dirty="0" smtClean="0">
              <a:solidFill>
                <a:srgbClr val="333333"/>
              </a:solidFill>
              <a:latin typeface="Helvetica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происходят </a:t>
            </a: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сбои в работе желудочно-кишечного тракта;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повреждается печень, развивается гепатит, цирроз печени;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нарушается работа поджелудочной железы</a:t>
            </a: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sz="2300" dirty="0" smtClean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Нарушается работа нервной системы</a:t>
            </a:r>
            <a:endParaRPr lang="ru-RU" sz="23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деятельность сердечно-сосудистой системы;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развиваются воспалительные заболевания почек;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появляются различные воспалительные заболевания в легких, бронхах, гортани, носоглотке;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снижается иммунная защита организма</a:t>
            </a:r>
            <a:r>
              <a:rPr lang="ru-RU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ru-RU" dirty="0" smtClean="0">
              <a:solidFill>
                <a:srgbClr val="333333"/>
              </a:solidFill>
              <a:latin typeface="Helvetica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ru-RU" dirty="0" smtClean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У подростка появляются эмоциональные нарушения: огрубение, взрывчатость, беспечность, внушаемость. Отсутствует контроль за своим поведением. Естественным считается прием алкогольных напитков в выходные дни, во время отдыха с друзьями. Выпивка принимает регулярный характер. В результате этого, употребление спиртного незаметно становится практически главным смыслом жизни.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103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мотивации к здоровому образу жизни</a:t>
            </a:r>
          </a:p>
          <a:p>
            <a:r>
              <a:rPr lang="ru-RU" dirty="0" smtClean="0"/>
              <a:t>Обучение навыкам сопротивления в ситуациях, связанных с употреблением алкоголя, риском развития зависимости и рецидива</a:t>
            </a:r>
          </a:p>
          <a:p>
            <a:r>
              <a:rPr lang="ru-RU" dirty="0"/>
              <a:t> </a:t>
            </a:r>
            <a:r>
              <a:rPr lang="ru-RU" dirty="0" smtClean="0"/>
              <a:t>своевременное обращение, консультация психолога.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Профилактика алкоголизма у подростков 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685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908720"/>
            <a:ext cx="7958831" cy="55652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b="1" dirty="0">
                <a:solidFill>
                  <a:srgbClr val="FFFF00"/>
                </a:solidFill>
                <a:latin typeface="Helvetica"/>
                <a:ea typeface="Times New Roman"/>
                <a:cs typeface="Times New Roman"/>
              </a:rPr>
              <a:t>Как уберечь детей и подростков от алкоголизма</a:t>
            </a:r>
            <a:endParaRPr lang="ru-RU" sz="2600" b="1" dirty="0">
              <a:solidFill>
                <a:srgbClr val="FFFF00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  <a:buFont typeface="Wingdings" pitchFamily="2" charset="2"/>
              <a:buChar char="q"/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Подросток должен чувствовать себя комфортно в своей семье, чувствовать, что его понимают. Воспринимать своих родителей в качестве самых умных наставников в жизненных вопросах.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Проявляйте уважение к подростку. Не манипулируйте своим опытом и возрастом. Не показывайте свое превосходство.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Найдите общее увлечение. Оно позволит с большим удовольствием проводить совместно свободное время.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Помогите подростку стать личностью, достойным взрослым человеком.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Будьте всегда авторитетны, а для этого всегда ведите себе достойно в любых ситуациях.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770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 algn="just">
              <a:buNone/>
            </a:pPr>
            <a:endParaRPr lang="ru-RU" b="1" i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ru-RU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        Будьте здоровы,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                                            спасибо за внимание.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65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1429</TotalTime>
  <Words>547</Words>
  <Application>Microsoft Office PowerPoint</Application>
  <PresentationFormat>Экран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Профилактика алкоголизма среди подростков</vt:lpstr>
      <vt:lpstr>Профилактика алкоголизма среди несовершеннолетних </vt:lpstr>
      <vt:lpstr>Презентация PowerPoint</vt:lpstr>
      <vt:lpstr>   Подростковый алкоголизм</vt:lpstr>
      <vt:lpstr>Презентация PowerPoint</vt:lpstr>
      <vt:lpstr>Презентация PowerPoint</vt:lpstr>
      <vt:lpstr>Профилактика алкоголизма у подростков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User18kb</dc:creator>
  <cp:lastModifiedBy>DiP</cp:lastModifiedBy>
  <cp:revision>152</cp:revision>
  <dcterms:created xsi:type="dcterms:W3CDTF">2020-02-19T01:26:12Z</dcterms:created>
  <dcterms:modified xsi:type="dcterms:W3CDTF">2021-02-05T06:04:17Z</dcterms:modified>
</cp:coreProperties>
</file>