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62" r:id="rId5"/>
    <p:sldId id="263" r:id="rId6"/>
    <p:sldId id="260" r:id="rId7"/>
    <p:sldId id="261" r:id="rId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5" d="100"/>
          <a:sy n="105" d="100"/>
        </p:scale>
        <p:origin x="-510" y="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3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ergei\Desktop\veg.jpg"/>
          <p:cNvPicPr>
            <a:picLocks noChangeAspect="1" noChangeArrowheads="1"/>
          </p:cNvPicPr>
          <p:nvPr/>
        </p:nvPicPr>
        <p:blipFill>
          <a:blip r:embed="rId2"/>
          <a:srcRect t="19444" r="4506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57278" y="285734"/>
            <a:ext cx="7772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Министерство здравоохранения Республики Бурятия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ентр общественного здоровья и медицинской профилактики Республики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Бурятия </a:t>
            </a:r>
          </a:p>
          <a:p>
            <a:pPr algn="ctr"/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 В. Р. Бояновой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1285866"/>
            <a:ext cx="47863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ПИТАНИЕ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 ШКОЛЬНОМ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ВОЗРАСТЕ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7436" y="2157186"/>
            <a:ext cx="829128" cy="8291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50" y="252849"/>
            <a:ext cx="829128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ergei\Desktop\рпропрп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1071552"/>
            <a:ext cx="2099956" cy="358932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428610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Impact" pitchFamily="34" charset="0"/>
              </a:rPr>
              <a:t>Белки</a:t>
            </a:r>
            <a:endParaRPr lang="ru-RU" sz="2800" b="1" dirty="0">
              <a:solidFill>
                <a:srgbClr val="00B050"/>
              </a:solidFill>
              <a:latin typeface="Impac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5918" y="428610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Impact" pitchFamily="34" charset="0"/>
              </a:rPr>
              <a:t>Жиры</a:t>
            </a:r>
            <a:endParaRPr lang="ru-RU" sz="2800" b="1" dirty="0">
              <a:solidFill>
                <a:srgbClr val="00B050"/>
              </a:solidFill>
              <a:latin typeface="Impact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1802" y="428610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Impact" pitchFamily="34" charset="0"/>
              </a:rPr>
              <a:t>Углеводы</a:t>
            </a:r>
            <a:endParaRPr lang="ru-RU" sz="2800" b="1" dirty="0">
              <a:solidFill>
                <a:srgbClr val="00B050"/>
              </a:solidFill>
              <a:latin typeface="Impac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628" y="42861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Impact" pitchFamily="34" charset="0"/>
              </a:rPr>
              <a:t>Витамины</a:t>
            </a:r>
            <a:endParaRPr lang="ru-RU" sz="2800" b="1" dirty="0">
              <a:solidFill>
                <a:srgbClr val="00B050"/>
              </a:solidFill>
              <a:latin typeface="Impac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04248" y="428610"/>
            <a:ext cx="1839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Минеральные вещества</a:t>
            </a:r>
            <a:endParaRPr lang="ru-RU" sz="2000" b="1" dirty="0">
              <a:solidFill>
                <a:srgbClr val="00B050"/>
              </a:solidFill>
              <a:latin typeface="Impact" pitchFamily="34" charset="0"/>
            </a:endParaRPr>
          </a:p>
        </p:txBody>
      </p:sp>
      <p:pic>
        <p:nvPicPr>
          <p:cNvPr id="2051" name="Picture 3" descr="C:\Users\Sergei\Desktop\Seafoods_Fish_Food_4674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00180"/>
            <a:ext cx="3212307" cy="21415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5572132" y="1571618"/>
            <a:ext cx="34290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рыбе и морепродуктах содержится легко усваиваемый белок.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Суточная потребность в пищевых белках в среднем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– 1,2 г на 1 кг массы тела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6"/>
            <a:ext cx="8229600" cy="115728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Питательная клетчатка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 это смесь разнообразных трудноперевариваемых веществ, которые находятся в стеблях, листьях и плодах растений. </a:t>
            </a:r>
          </a:p>
        </p:txBody>
      </p:sp>
      <p:pic>
        <p:nvPicPr>
          <p:cNvPr id="4" name="Picture 2" descr="C:\Users\Sergei\Desktop\рпропрп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90"/>
            <a:ext cx="1473027" cy="251775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357422" y="3714758"/>
            <a:ext cx="6446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Суточная потребность – не менее 400 гр. овощей и фруктов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Sergei\Desktop\fruits2.jpg"/>
          <p:cNvPicPr>
            <a:picLocks noChangeAspect="1" noChangeArrowheads="1"/>
          </p:cNvPicPr>
          <p:nvPr/>
        </p:nvPicPr>
        <p:blipFill>
          <a:blip r:embed="rId3"/>
          <a:srcRect t="26943" b="25908"/>
          <a:stretch>
            <a:fillRect/>
          </a:stretch>
        </p:blipFill>
        <p:spPr bwMode="auto">
          <a:xfrm>
            <a:off x="1928794" y="1428742"/>
            <a:ext cx="6786610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37579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Пищевая тарелка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843558"/>
            <a:ext cx="7200800" cy="429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92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ergei\Desktop\a_prav_pit-04-768x6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57172"/>
            <a:ext cx="4344416" cy="3394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Sergei\Desktop\рпропр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29520" y="1714494"/>
            <a:ext cx="1428761" cy="251775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143372" y="928676"/>
            <a:ext cx="32861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Если прием пищи делать в одно и время и не растягивать время между приемами пищи, то вероятность увеличения массы тела в сторону избыточности снижается, поэтому важно соблюдать 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режим дня и режим питания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495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72"/>
            <a:ext cx="8229600" cy="251460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школьном возрасте ежедневно нужно потреблять до 1,5-2,0 л воды для возмещения ее потерь, происходящих при дыхании, потоотделении и т.д.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Когда температура тела повышается в условиях высокой температуры окружающей среды или при выполнении интенсивных физических упражнений, возникает усиленное потоотделение, и воды следует пить больше.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Sergei\Desktop\рпропрп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215206" y="2786064"/>
            <a:ext cx="1185526" cy="2089126"/>
          </a:xfrm>
          <a:prstGeom prst="rect">
            <a:avLst/>
          </a:prstGeom>
          <a:noFill/>
        </p:spPr>
      </p:pic>
      <p:pic>
        <p:nvPicPr>
          <p:cNvPr id="5122" name="Picture 2" descr="C:\Users\Sergei\Desktop\111-min-768x260.jpg"/>
          <p:cNvPicPr>
            <a:picLocks noChangeAspect="1" noChangeArrowheads="1"/>
          </p:cNvPicPr>
          <p:nvPr/>
        </p:nvPicPr>
        <p:blipFill>
          <a:blip r:embed="rId3"/>
          <a:srcRect l="26125" t="19643"/>
          <a:stretch>
            <a:fillRect/>
          </a:stretch>
        </p:blipFill>
        <p:spPr bwMode="auto">
          <a:xfrm>
            <a:off x="0" y="2669866"/>
            <a:ext cx="6715140" cy="2473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ergei\Desktop\рпропрп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357304"/>
            <a:ext cx="1171928" cy="2089126"/>
          </a:xfrm>
          <a:prstGeom prst="rect">
            <a:avLst/>
          </a:prstGeom>
          <a:noFill/>
        </p:spPr>
      </p:pic>
      <p:pic>
        <p:nvPicPr>
          <p:cNvPr id="6147" name="Picture 3" descr="C:\Users\Sergei\Desktop\0010-010-Rekomenduemaja-kalorijnost-ratsiona-shkolnika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5127" t="4630" b="30121"/>
          <a:stretch>
            <a:fillRect/>
          </a:stretch>
        </p:blipFill>
        <p:spPr bwMode="auto">
          <a:xfrm>
            <a:off x="1357290" y="212037"/>
            <a:ext cx="7621713" cy="39313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173</Words>
  <Application>Microsoft Office PowerPoint</Application>
  <PresentationFormat>Экран (16:9)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Пищевая тарелка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Sergei</dc:creator>
  <cp:lastModifiedBy>HOME</cp:lastModifiedBy>
  <cp:revision>16</cp:revision>
  <dcterms:created xsi:type="dcterms:W3CDTF">2020-01-27T09:43:53Z</dcterms:created>
  <dcterms:modified xsi:type="dcterms:W3CDTF">2021-04-06T13:58:57Z</dcterms:modified>
</cp:coreProperties>
</file>