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4" r:id="rId4"/>
    <p:sldId id="258" r:id="rId5"/>
    <p:sldId id="259" r:id="rId6"/>
    <p:sldId id="266" r:id="rId7"/>
    <p:sldId id="260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6" r:id="rId22"/>
    <p:sldId id="285" r:id="rId23"/>
    <p:sldId id="276" r:id="rId24"/>
    <p:sldId id="277" r:id="rId25"/>
    <p:sldId id="278" r:id="rId26"/>
    <p:sldId id="287" r:id="rId27"/>
    <p:sldId id="288" r:id="rId28"/>
    <p:sldId id="279" r:id="rId29"/>
    <p:sldId id="283" r:id="rId30"/>
    <p:sldId id="282" r:id="rId31"/>
    <p:sldId id="289" r:id="rId32"/>
    <p:sldId id="29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-1224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6" name="Picture 24" descr="PPP_SDESI_TLE_Shawsha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2098675"/>
            <a:ext cx="7086600" cy="1101725"/>
          </a:xfrm>
        </p:spPr>
        <p:txBody>
          <a:bodyPr/>
          <a:lstStyle>
            <a:lvl1pPr>
              <a:defRPr sz="41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048000"/>
            <a:ext cx="7086600" cy="687388"/>
          </a:xfrm>
        </p:spPr>
        <p:txBody>
          <a:bodyPr/>
          <a:lstStyle>
            <a:lvl1pPr marL="0" indent="0" algn="r">
              <a:buFontTx/>
              <a:buNone/>
              <a:defRPr sz="29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1166813" y="6610350"/>
            <a:ext cx="7413625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8D127B3-8182-43DB-9A20-CEFDF8454E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DF932-6BCF-40D4-BC8B-F6DA0DB3B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553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553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7249C-8D4C-46C2-8EE1-1C01AC30C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37B41-2B74-4268-BD9F-3FE6EA149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C0AA9-5947-42AB-81BF-C9A0A032A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53B95-4A9F-4DCF-821F-4B7C6B11C1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9851C-40BA-40FC-B737-6B9D6B0DE5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8B1D0-3FEF-4ED8-B16D-A479268577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0968B-20A0-4258-815B-84C4F80C2B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6146C-D9CD-4D00-A028-D170427F64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9E7AC-4985-4F71-B30B-6AED619F7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" name="Picture 28" descr="PPP_SDESI_TXT_Shawshan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153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1"/>
            <a:r>
              <a:rPr lang="en-US" smtClean="0"/>
              <a:t>Четвертый уровень</a:t>
            </a:r>
          </a:p>
          <a:p>
            <a:pPr lvl="2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0350"/>
            <a:ext cx="11668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66813" y="6610350"/>
            <a:ext cx="73453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8700" y="6610350"/>
            <a:ext cx="4953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C8704519-B46B-4574-84FB-EF4879AB53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  <p:sndAc>
      <p:stSnd>
        <p:snd r:embed="rId13" name="click.wav"/>
      </p:stSnd>
    </p:sndAc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noreask=1&amp;lr=10664&amp;ed=1&amp;text=%D1%84%D0%BE%D1%82%D0%BE%20%D0%9C%D0%9F%D0%92%D0%9E&amp;p=0&amp;img_url=www.stihi.ru/pics/2002/10/14-443.jpg&amp;rpt=simage" TargetMode="External"/><Relationship Id="rId3" Type="http://schemas.openxmlformats.org/officeDocument/2006/relationships/hyperlink" Target="http://images.yandex.ru/yandsearch?noreask=1&amp;lr=10664&amp;ed=1&amp;text=%D0%BA%D0%B0%D1%80%D1%82%D0%B8%D0%BD%D0%BA%D0%B0%20%D0" TargetMode="External"/><Relationship Id="rId7" Type="http://schemas.openxmlformats.org/officeDocument/2006/relationships/hyperlink" Target="http://images.yandex.ru/yandsearch?noreask=1&amp;lr=10664&amp;ed=1&amp;text=%D0%BA%D0%B0%D1%80%D1%82%D0%B8%D0%BD%D0%BA%D0%B0%20%D1%82%D0%B5%D1%80%D0%B0%D0%BA%D1%82&amp;img_url=cred-fin.ru/_ph/6/219962749.jpg&amp;rpt=simage&amp;p=31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1%8D%D0%BC%D0%B1%D0%BB%D0%B5%D0%BC%D0%B0%20%D0%BC%D1%87%D1%81&amp;rpt=simage&amp;p=3&amp;img_url=www.goldenkorona.ru/pic/emblema_53.gif&amp;noreask=1&amp;lr=10664" TargetMode="External"/><Relationship Id="rId5" Type="http://schemas.openxmlformats.org/officeDocument/2006/relationships/hyperlink" Target="http://images.yandex.ru/yandsearch?noreask=1&amp;lr=10664&amp;ed=1&amp;text=%D0%BA%D0%B0%D1%80%D1%82%D0%B8%D0%BD%D0%BA%D0%B8%20%D1%8D%D0%BA%D0%BE%D0%BB%D0%BE%D0%B3%D0%B8%D1%87%D0%B5%D1%81%D0%BA%D0%B8%D1%85%20%D0%BF%D1%80%D0%BE%D0%B1%D0%BB%D0%B5%D0%BC&amp;p=89&amp;img_url=m001.bcm.ru/1151/2a0ed991-6537-4b2e-a645-691285400b3a.jpg&amp;rpt=simage" TargetMode="External"/><Relationship Id="rId4" Type="http://schemas.openxmlformats.org/officeDocument/2006/relationships/hyperlink" Target="http://images.yandex.ru/yandsearch?text=%D0%BA%D0%B0%D1%80%D1%82%D0%B8%D0%BD%D0%BA%D0%B0%20%D1%81%D0%BC%D0%B5%D1%80%D1%87&amp;rpt=simage&amp;p=1&amp;img_url=www.oceanographers.ru/mypict/art/bond20.jpg&amp;noreask=1&amp;lr=10664" TargetMode="Externa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p=15&amp;text=%D0%BA%D0%B0%D1%80%D1%82%D0%B8%D0%BD%D0%BA%D0%B0%20%D0%A1%D0%B8%D1%80%D0%B5%D0%BD%D0%B0%20%D0%BF%D1%80%D0%B5%D0%B4%D0%BF%D1%80%D0%B8%D1%8F%D1%82%D0%B8%D1%8F&amp;noreask=1&amp;img_url=www.bezformata.ru/content/Images/000/003/902/image3902784.jpg&amp;rpt=simage&amp;lr=192" TargetMode="External"/><Relationship Id="rId3" Type="http://schemas.openxmlformats.org/officeDocument/2006/relationships/hyperlink" Target="http://images.yandex.ru/yandsearch?noreask=1&amp;lr=10664&amp;ed=1&amp;text=%D1%84%D0%BE%D1%82%D0%BE%20%D0%9C%D0%9F%D0%92%D0%9E&amp;img_url=i024.radikal.ru/0801/ff/136815b13b61.jpg&amp;rpt=simage&amp;p=13" TargetMode="External"/><Relationship Id="rId7" Type="http://schemas.openxmlformats.org/officeDocument/2006/relationships/hyperlink" Target="http://images.yandex.ru/yandsearch?rpt=simage&amp;img_url=3.static.slando.com/photos/live/37/kostyumy_kzs_ozk_l_1_24953337_2_F.jpg&amp;ed=1&amp;text=%D0%BA%D0%B0%D1%80%D1%82%D0%B8%D0%BD%D0%BA%D0%B0%20%D0%9E%D0%97%D0%9A&amp;p=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noreask=1&amp;lr=10664&amp;ed=1&amp;text=%D1%84%D0%BE%D1%82%D0%BE%20%D1%81%D0%BF%D0%B0%D1%81%D0%B0%D1%82%D0%B5%D0%BB%D0%B5%D0%B9&amp;img_url=s61.radikal.ru/i173/1001/0b/9f9304bccc00.jpg&amp;rpt=simage&amp;p=1" TargetMode="External"/><Relationship Id="rId5" Type="http://schemas.openxmlformats.org/officeDocument/2006/relationships/hyperlink" Target="http://images.yandex.ru/yandsearch?text=%D1%84%D0%BE%D1%82%D0%BE%20%D1%88%D0%BE%D0%B9%D0%B3%D1%83&amp;rpt=simage&amp;img_url=kp.ru/f/12/image/91/22/1752291.jpg&amp;noreask=1&amp;lr=10664&amp;p=8" TargetMode="External"/><Relationship Id="rId4" Type="http://schemas.openxmlformats.org/officeDocument/2006/relationships/hyperlink" Target="http://images.yandex.ru/yandsearch?noreask=1&amp;lr=10664&amp;ed=1&amp;text=%D1%84%D0%BE%D1%82%D0%BE%20%D0%9C%D0%9F%D0%92%D0%9E&amp;img_url=www.phalara.ru/falera/offer/260-u.jpg&amp;rpt=simage&amp;p=2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214423"/>
            <a:ext cx="7086600" cy="1587516"/>
          </a:xfrm>
        </p:spPr>
        <p:txBody>
          <a:bodyPr/>
          <a:lstStyle/>
          <a:p>
            <a:pPr algn="ctr"/>
            <a:r>
              <a:rPr lang="ru-RU" dirty="0" smtClean="0"/>
              <a:t>Способы защиты населения в ЧС</a:t>
            </a:r>
            <a:endParaRPr lang="ru-RU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929066"/>
            <a:ext cx="7086600" cy="2571768"/>
          </a:xfrm>
        </p:spPr>
        <p:txBody>
          <a:bodyPr/>
          <a:lstStyle/>
          <a:p>
            <a:r>
              <a:rPr lang="ru-RU" sz="2000" dirty="0" smtClean="0"/>
              <a:t>Автор разработки:</a:t>
            </a:r>
          </a:p>
          <a:p>
            <a:endParaRPr lang="ru-RU" sz="2000" dirty="0" smtClean="0"/>
          </a:p>
          <a:p>
            <a:r>
              <a:rPr lang="ru-RU" sz="2000" dirty="0"/>
              <a:t>п</a:t>
            </a:r>
            <a:r>
              <a:rPr lang="ru-RU" sz="2000" dirty="0" smtClean="0"/>
              <a:t>реподаватель-организатор ОБЖ</a:t>
            </a:r>
          </a:p>
          <a:p>
            <a:r>
              <a:rPr lang="ru-RU" sz="2000" dirty="0" smtClean="0"/>
              <a:t>МБОУ ООШ № 2</a:t>
            </a:r>
          </a:p>
          <a:p>
            <a:r>
              <a:rPr lang="ru-RU" sz="2000" dirty="0" smtClean="0"/>
              <a:t>город Ковров Владимирская область</a:t>
            </a:r>
          </a:p>
          <a:p>
            <a:r>
              <a:rPr lang="ru-RU" sz="2000" dirty="0" err="1" smtClean="0"/>
              <a:t>Махова</a:t>
            </a:r>
            <a:r>
              <a:rPr lang="ru-RU" sz="2000" dirty="0" smtClean="0"/>
              <a:t> Ирина Юрьевна</a:t>
            </a:r>
          </a:p>
          <a:p>
            <a:endParaRPr lang="ru-RU" sz="2000" dirty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3429000"/>
            <a:ext cx="2071702" cy="294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Фотоархив</a:t>
            </a:r>
            <a:endParaRPr lang="ru-RU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4937" y="1571612"/>
            <a:ext cx="6334125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2943" y="1571612"/>
            <a:ext cx="735811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Местная противовоздушная оборона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Фотоархив</a:t>
            </a:r>
            <a:endParaRPr lang="ru-RU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Фотоархив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t="-353"/>
          <a:stretch>
            <a:fillRect/>
          </a:stretch>
        </p:blipFill>
        <p:spPr bwMode="auto">
          <a:xfrm>
            <a:off x="866606" y="1643050"/>
            <a:ext cx="3705395" cy="478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1714487"/>
            <a:ext cx="3500462" cy="4667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/>
          <a:lstStyle/>
          <a:p>
            <a:pPr algn="ctr"/>
            <a:r>
              <a:rPr lang="ru-RU" sz="3200" dirty="0" smtClean="0"/>
              <a:t>Задачи в области защиты населения от ЧС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u="sng" dirty="0" smtClean="0"/>
              <a:t>РСЧС</a:t>
            </a:r>
            <a:endParaRPr lang="ru-RU" u="sng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Оповещение населения о ЧС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Разработка нормативных актов и законов в области защиты населения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Ликвидация последствий ЧС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Оказание гуманитарной помощи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u="sng" dirty="0" smtClean="0"/>
              <a:t>ГО</a:t>
            </a:r>
            <a:endParaRPr lang="ru-RU" u="sng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Обучение населения способам защиты от оружия массового поражения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Поддержание в готовности сил и средств ГО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Предоставление СИЗ и КСЗ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Организация и проведение эвакуации</a:t>
            </a:r>
            <a:endParaRPr lang="ru-RU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МЧС России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285720" y="1524000"/>
            <a:ext cx="3929090" cy="50292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Министерство РФ по делам ГО, ЧС и ликвидации последствий стихийных бедствий</a:t>
            </a:r>
          </a:p>
          <a:p>
            <a:pPr>
              <a:buNone/>
            </a:pPr>
            <a:r>
              <a:rPr lang="ru-RU" dirty="0" smtClean="0"/>
              <a:t>27 декабря 1990 год – дата создания МЧС</a:t>
            </a:r>
          </a:p>
          <a:p>
            <a:pPr>
              <a:buNone/>
            </a:pPr>
            <a:r>
              <a:rPr lang="ru-RU" dirty="0" smtClean="0"/>
              <a:t>С 17 апреля 1991 года руководит МЧС РФ Сергей Шойгу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214553"/>
            <a:ext cx="4357718" cy="3440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Они приходят на помощь</a:t>
            </a:r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3921" y="1643050"/>
            <a:ext cx="7196158" cy="419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000364" y="6286520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Собаки – спасатели 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Героические люди</a:t>
            </a:r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571612"/>
            <a:ext cx="334388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2643182"/>
            <a:ext cx="4573773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Спасение на водах</a:t>
            </a:r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6662" y="1571612"/>
            <a:ext cx="7250675" cy="4831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 дорожно-транспортных происшествиях</a:t>
            </a:r>
            <a:endParaRPr lang="ru-RU" sz="3200" dirty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1714488"/>
            <a:ext cx="7350568" cy="469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Оповещение населения о ЧС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В первые месяцы блокады на улицах Ленинграда было установлено 1500 громкоговорителей. Радиосеть несла информацию для населения о налетах и воздушной тревоге. Знаменитый метроном, вошедший в историю блокады Ленинграда как культурный памятник сопротивлению населения, транслировался во время налетов именно через эту сеть. Быстрый ритм означал воздушную тревогу, медленный ритм — отбой.</a:t>
            </a:r>
            <a:endParaRPr lang="ru-RU" sz="2800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ЧС</a:t>
            </a:r>
            <a:endParaRPr lang="ru-RU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ЧС – это опасная обстановка на определенной территории, возникшая в результате стихийного бедствия или производственной аварии, которая может повлечь или повлекла за собой человеческие жертвы, ущерб здоровью людей или окружающей природной среде.</a:t>
            </a:r>
            <a:endParaRPr lang="ru-RU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Оповестить – значит предупредить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1988 год – разработаны локальные системы оповещения об опасности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Принят единый сигнал оповещения о ЧС «Внимание всем!»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1192" y="3643314"/>
            <a:ext cx="3361615" cy="304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254125"/>
          </a:xfrm>
        </p:spPr>
        <p:txBody>
          <a:bodyPr/>
          <a:lstStyle/>
          <a:p>
            <a:pPr algn="ctr"/>
            <a:r>
              <a:rPr lang="ru-RU" sz="3200" dirty="0" smtClean="0"/>
              <a:t>Порядок действий по сигналу </a:t>
            </a:r>
            <a:br>
              <a:rPr lang="ru-RU" sz="3200" dirty="0" smtClean="0"/>
            </a:br>
            <a:r>
              <a:rPr lang="ru-RU" sz="3200" dirty="0" smtClean="0"/>
              <a:t>«Внимание всем!»</a:t>
            </a:r>
            <a:endParaRPr lang="ru-RU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857496"/>
            <a:ext cx="243603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1500174"/>
            <a:ext cx="235745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4143380"/>
            <a:ext cx="3814802" cy="2540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4282" y="2000240"/>
            <a:ext cx="3071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FF"/>
                </a:solidFill>
              </a:rPr>
              <a:t>1. Завывание сирен и</a:t>
            </a:r>
          </a:p>
          <a:p>
            <a:r>
              <a:rPr lang="ru-RU" sz="2000" dirty="0" smtClean="0">
                <a:solidFill>
                  <a:srgbClr val="FFFFFF"/>
                </a:solidFill>
              </a:rPr>
              <a:t>гудков предприятий</a:t>
            </a:r>
          </a:p>
          <a:p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43702" y="1928802"/>
            <a:ext cx="24068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FFFF"/>
                </a:solidFill>
              </a:rPr>
              <a:t>2. Включить радио</a:t>
            </a:r>
          </a:p>
          <a:p>
            <a:r>
              <a:rPr lang="ru-RU" sz="2000" dirty="0" smtClean="0">
                <a:solidFill>
                  <a:srgbClr val="FFFFFF"/>
                </a:solidFill>
              </a:rPr>
              <a:t>или телевизор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5572140"/>
            <a:ext cx="35886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FF"/>
                </a:solidFill>
              </a:rPr>
              <a:t>3. Прослушать информацию</a:t>
            </a:r>
          </a:p>
          <a:p>
            <a:r>
              <a:rPr lang="ru-RU" sz="2000" dirty="0" smtClean="0">
                <a:solidFill>
                  <a:srgbClr val="FFFFFF"/>
                </a:solidFill>
              </a:rPr>
              <a:t>и выполнить предложенные</a:t>
            </a:r>
          </a:p>
          <a:p>
            <a:r>
              <a:rPr lang="ru-RU" sz="2000" dirty="0" smtClean="0">
                <a:solidFill>
                  <a:srgbClr val="FFFFFF"/>
                </a:solidFill>
              </a:rPr>
              <a:t>действия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>
            <a:off x="3000364" y="3929066"/>
            <a:ext cx="1571636" cy="7143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6215074" y="3071810"/>
            <a:ext cx="1643074" cy="78581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    Способы защиты населения в ЧС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524000"/>
            <a:ext cx="8153400" cy="511971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                  Эвакуация</a:t>
            </a:r>
          </a:p>
          <a:p>
            <a:pPr>
              <a:buNone/>
            </a:pPr>
            <a:r>
              <a:rPr lang="ru-RU" dirty="0" smtClean="0"/>
              <a:t>                                   (рассредоточение)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Средства индивидуальной защиты</a:t>
            </a:r>
          </a:p>
          <a:p>
            <a:pPr>
              <a:buNone/>
            </a:pPr>
            <a:r>
              <a:rPr lang="ru-RU" dirty="0" smtClean="0"/>
              <a:t>                  (органов дыхания и кожи)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Средства коллективной защиты (убежища, ПРУ и простейшие укрытия)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4607719" y="1893083"/>
            <a:ext cx="7858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1606529" y="2750339"/>
            <a:ext cx="2501124" cy="79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-750131" y="3607595"/>
            <a:ext cx="4214842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     Средства индивидуальной защиты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Органов дыхания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                       Кожи</a:t>
            </a:r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047" y="2721768"/>
            <a:ext cx="4086247" cy="3064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2285992"/>
            <a:ext cx="1560646" cy="424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785919" y="621508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ГП-5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9256" y="4214818"/>
            <a:ext cx="788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ОЗК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1857356" y="1571612"/>
            <a:ext cx="42862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6858016" y="1571612"/>
            <a:ext cx="42862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Виды противогазов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фильтрующие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изолирующие</a:t>
            </a:r>
            <a:endParaRPr lang="ru-RU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036" y="2174875"/>
            <a:ext cx="380051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7073" y="2643182"/>
            <a:ext cx="4091449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Устройство ГП-5 </a:t>
            </a:r>
            <a:br>
              <a:rPr lang="ru-RU" sz="3600" dirty="0" smtClean="0"/>
            </a:br>
            <a:r>
              <a:rPr lang="ru-RU" sz="3600" dirty="0" smtClean="0"/>
              <a:t>(Гражданский противогаз)</a:t>
            </a:r>
            <a:endParaRPr lang="ru-RU" sz="36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685800" y="2143116"/>
            <a:ext cx="3886200" cy="328614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Фильтрующе-поглощающая коробка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Клапанная коробка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Шлем-маска с очками</a:t>
            </a:r>
            <a:endParaRPr lang="ru-RU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 t="-1270"/>
          <a:stretch>
            <a:fillRect/>
          </a:stretch>
        </p:blipFill>
        <p:spPr bwMode="auto">
          <a:xfrm>
            <a:off x="5429256" y="1500174"/>
            <a:ext cx="3357586" cy="51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Прямая со стрелкой 11"/>
          <p:cNvCxnSpPr/>
          <p:nvPr/>
        </p:nvCxnSpPr>
        <p:spPr>
          <a:xfrm rot="16200000" flipH="1">
            <a:off x="3679025" y="2750339"/>
            <a:ext cx="3357586" cy="314327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14678" y="4000504"/>
            <a:ext cx="3786214" cy="1214446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786182" y="3214686"/>
            <a:ext cx="3000396" cy="17145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Устройство ГП-5</a:t>
            </a:r>
            <a:endParaRPr lang="ru-RU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1785926"/>
            <a:ext cx="48577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2285992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Клапан вдоха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607220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Клапан выдоха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428860" y="2571744"/>
            <a:ext cx="3000396" cy="12858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571736" y="5286388"/>
            <a:ext cx="4929222" cy="100013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Устройство ГП-5</a:t>
            </a:r>
            <a:endParaRPr lang="ru-RU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2285992"/>
            <a:ext cx="5111768" cy="3833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3429000"/>
            <a:ext cx="29813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Фильтры: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Бумажный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Угольный (шихта)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Подбор размера ГП-5</a:t>
            </a:r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285992"/>
            <a:ext cx="1928826" cy="30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43108" y="1785926"/>
            <a:ext cx="5679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1. Измерь вертикальный охват головы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14546" y="2786058"/>
            <a:ext cx="6353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2. Сравни измерение с данными в таблице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571736" y="3429000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Величина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измерения (см)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Требуемый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размер </a:t>
                      </a:r>
                      <a:r>
                        <a:rPr lang="ru-RU" baseline="0" dirty="0" err="1" smtClean="0">
                          <a:solidFill>
                            <a:schemeClr val="tx1"/>
                          </a:solidFill>
                        </a:rPr>
                        <a:t>шлем-маски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63,5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 63,5 до 65,5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 66 до 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 68,5 до 70,5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Более 71,0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Выгнутая вправо стрелка 11"/>
          <p:cNvSpPr/>
          <p:nvPr/>
        </p:nvSpPr>
        <p:spPr>
          <a:xfrm>
            <a:off x="8572528" y="2071678"/>
            <a:ext cx="357190" cy="10001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Ношение противогаза</a:t>
            </a:r>
            <a:endParaRPr lang="ru-RU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r="113" b="177"/>
          <a:stretch>
            <a:fillRect/>
          </a:stretch>
        </p:blipFill>
        <p:spPr bwMode="auto">
          <a:xfrm>
            <a:off x="1928794" y="1486042"/>
            <a:ext cx="5704607" cy="365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5572140"/>
            <a:ext cx="17568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Походное</a:t>
            </a:r>
          </a:p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положение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5643578"/>
            <a:ext cx="18113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Положение</a:t>
            </a:r>
          </a:p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«наготове»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768" y="5715016"/>
            <a:ext cx="17568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Боевое</a:t>
            </a:r>
          </a:p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положение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 flipH="1" flipV="1">
            <a:off x="1214414" y="4786322"/>
            <a:ext cx="714380" cy="7143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4286248" y="5429264"/>
            <a:ext cx="571504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0"/>
          </p:cNvCxnSpPr>
          <p:nvPr/>
        </p:nvCxnSpPr>
        <p:spPr>
          <a:xfrm rot="16200000" flipV="1">
            <a:off x="7368677" y="5061479"/>
            <a:ext cx="928694" cy="3783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 ЧС</a:t>
            </a:r>
            <a:endParaRPr lang="ru-RU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ЧС мирного времени</a:t>
            </a:r>
          </a:p>
          <a:p>
            <a:pPr marL="514350" indent="-514350">
              <a:buAutoNum type="arabicPeriod"/>
            </a:pPr>
            <a:r>
              <a:rPr lang="ru-RU" dirty="0" smtClean="0"/>
              <a:t>ЧС военного времени</a:t>
            </a:r>
          </a:p>
          <a:p>
            <a:pPr marL="514350" indent="-514350" algn="ctr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Советский Союз потерял во </a:t>
            </a:r>
            <a:r>
              <a:rPr lang="en-US" sz="2800" dirty="0" smtClean="0">
                <a:solidFill>
                  <a:srgbClr val="FF0000"/>
                </a:solidFill>
              </a:rPr>
              <a:t>II</a:t>
            </a:r>
            <a:r>
              <a:rPr lang="ru-RU" sz="2800" dirty="0" smtClean="0">
                <a:solidFill>
                  <a:srgbClr val="FF0000"/>
                </a:solidFill>
              </a:rPr>
              <a:t> Мировой войне убитыми 20,6 млн. человек</a:t>
            </a:r>
            <a:r>
              <a:rPr lang="ru-RU" sz="2800" dirty="0" smtClean="0"/>
              <a:t>; в том числе (в млн.): </a:t>
            </a:r>
          </a:p>
          <a:p>
            <a:pPr marL="514350" indent="-514350" algn="ctr">
              <a:buFont typeface="Wingdings" pitchFamily="2" charset="2"/>
              <a:buChar char="q"/>
            </a:pPr>
            <a:r>
              <a:rPr lang="ru-RU" sz="2800" dirty="0" smtClean="0"/>
              <a:t>Погибшими и пропавшими без вести — 8,5 </a:t>
            </a:r>
          </a:p>
          <a:p>
            <a:pPr marL="514350" indent="-514350" algn="ctr">
              <a:buFont typeface="Wingdings" pitchFamily="2" charset="2"/>
              <a:buChar char="q"/>
            </a:pPr>
            <a:r>
              <a:rPr lang="ru-RU" sz="2800" dirty="0" smtClean="0"/>
              <a:t>Умершими от ран — 2,5 </a:t>
            </a:r>
          </a:p>
          <a:p>
            <a:pPr marL="514350" indent="-514350" algn="ctr">
              <a:buFont typeface="Wingdings" pitchFamily="2" charset="2"/>
              <a:buChar char="q"/>
            </a:pPr>
            <a:r>
              <a:rPr lang="ru-RU" sz="2800" dirty="0" smtClean="0"/>
              <a:t>Погибшими в плену — 2,6</a:t>
            </a:r>
          </a:p>
          <a:p>
            <a:pPr marL="514350" indent="-514350" algn="ctr">
              <a:buFont typeface="Wingdings" pitchFamily="2" charset="2"/>
              <a:buChar char="q"/>
            </a:pPr>
            <a:r>
              <a:rPr lang="ru-RU" sz="2800" dirty="0"/>
              <a:t>Г</a:t>
            </a:r>
            <a:r>
              <a:rPr lang="ru-RU" sz="2800" dirty="0" smtClean="0"/>
              <a:t>ражданского населения – 7 </a:t>
            </a:r>
            <a:endParaRPr lang="ru-RU" sz="2800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Изготовление ватно-марлевой повязки</a:t>
            </a:r>
            <a:endParaRPr lang="ru-RU" sz="3200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" y="1928802"/>
            <a:ext cx="8329613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Используемые ресурсы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u="sng" dirty="0" smtClean="0">
                <a:hlinkClick r:id="rId3"/>
              </a:rPr>
              <a:t>http://images.yandex.ru/yandsearch?noreask=1&amp;lr=10664&amp;ed=1&amp;text=%D0%BA%D0%B0%D1%80%D1%82%D0%B8%D0%BD%D0%BA%D0%B0%20%D0</a:t>
            </a:r>
            <a:r>
              <a:rPr lang="ru-RU" sz="1400" dirty="0" smtClean="0"/>
              <a:t> пожар</a:t>
            </a:r>
          </a:p>
          <a:p>
            <a:r>
              <a:rPr lang="ru-RU" sz="1400" u="sng" dirty="0" smtClean="0">
                <a:hlinkClick r:id="rId4"/>
              </a:rPr>
              <a:t>http://images.yandex.ru/yandsearch?text=%D0%BA%D0%B0%D1%80%D1%82%D0%B8%D0%BD%D0%BA%D0%B0%20%D1%81%D0%BC%D0%B5%D1%80%D1%87&amp;rpt=simage&amp;p=1&amp;img_url=www.oceanographers.ru%2Fmypict%2Fart%2Fbond20.jpg&amp;noreask=1&amp;lr=10664</a:t>
            </a:r>
            <a:r>
              <a:rPr lang="ru-RU" sz="1400" dirty="0" smtClean="0"/>
              <a:t> смерч</a:t>
            </a:r>
          </a:p>
          <a:p>
            <a:r>
              <a:rPr lang="ru-RU" sz="1400" u="sng" dirty="0" smtClean="0">
                <a:hlinkClick r:id="rId5"/>
              </a:rPr>
              <a:t>http://images.yandex.ru/yandsearch?noreask=1&amp;lr=10664&amp;ed=1&amp;text=%D0%BA%D0%B0%D1%80%D1%82%D0%B8%D0%BD%D0%BA%D0%B8%20%D1%8D%D0%BA%D0%BE%D0%BB%D0%BE%D0%B3%D0%B8%D1%87%D0%B5%D1%81%D0%BA%D0%B8%D1%85%20%D0%BF%D1%80%D0%BE%D0%B1%D0%BB%D0%B5%D0%BC&amp;p=89&amp;img_url=m001.bcm.ru%2F1151%2F2a0ed991-6537-4b2e-a645-691285400b3a.jpg&amp;rpt=simage</a:t>
            </a:r>
            <a:r>
              <a:rPr lang="ru-RU" sz="1400" dirty="0" smtClean="0"/>
              <a:t> экология</a:t>
            </a:r>
          </a:p>
          <a:p>
            <a:r>
              <a:rPr lang="ru-RU" sz="1400" u="sng" dirty="0" smtClean="0">
                <a:hlinkClick r:id="rId6"/>
              </a:rPr>
              <a:t>http://images.yandex.ru/yandsearch?text=%D1%8D%D0%BC%D0%B1%D0%BB%D0%B5%D0%BC%D0%B0%20%D0%BC%D1%87%D1%81&amp;rpt=simage&amp;p=3&amp;img_url=www.goldenkorona.ru%2Fpic%2Femblema_53.gif&amp;noreask=1&amp;lr=10664</a:t>
            </a:r>
            <a:r>
              <a:rPr lang="ru-RU" sz="1400" dirty="0" smtClean="0"/>
              <a:t> эмблема МЧС</a:t>
            </a:r>
          </a:p>
          <a:p>
            <a:r>
              <a:rPr lang="ru-RU" sz="1400" u="sng" dirty="0" smtClean="0">
                <a:hlinkClick r:id="rId7"/>
              </a:rPr>
              <a:t>http://images.yandex.ru/yandsearch?noreask=1&amp;lr=10664&amp;ed=1&amp;text=%D0%BA%D0%B0%D1%80%D1%82%D0%B8%D0%BD%D0%BA%D0%B0%20%D1%82%D0%B5%D1%80%D0%B0%D0%BA%D1%82&amp;img_url=cred-fin.ru%2F_ph%2F6%2F219962749.jpg&amp;rpt=simage&amp;p=31</a:t>
            </a:r>
            <a:r>
              <a:rPr lang="ru-RU" sz="1400" dirty="0" smtClean="0"/>
              <a:t> теракт</a:t>
            </a:r>
          </a:p>
          <a:p>
            <a:r>
              <a:rPr lang="ru-RU" sz="1400" u="sng" dirty="0" smtClean="0">
                <a:hlinkClick r:id="rId8"/>
              </a:rPr>
              <a:t>http://images.yandex.ru/yandsearch?noreask=1&amp;lr=10664&amp;ed=1&amp;text=%D1%84%D0%BE%D1%82%D0%BE%20%D0%9C%D0%9F%D0%92%D0%9E&amp;p=0&amp;img_url=www.stihi.ru%2Fpics%2F2002%2F10%2F14-443.jpg&amp;rpt=simage</a:t>
            </a:r>
            <a:r>
              <a:rPr lang="ru-RU" sz="1400" dirty="0" smtClean="0"/>
              <a:t> бойцы МПВО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Используемые ресурсы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u="sng" dirty="0" smtClean="0">
                <a:hlinkClick r:id="rId3"/>
              </a:rPr>
              <a:t>http://images.yandex.ru/yandsearch?noreask=1&amp;lr=10664&amp;ed=1&amp;text=%D1%84%D0%BE%D1%82%D0%BE%20%D0%9C%D0%9F%D0%92%D0%9E&amp;img_url=i024.radikal.ru%2F0801%2Fff%2F136815b13b61.jpg&amp;rpt=simage&amp;p=13</a:t>
            </a:r>
            <a:r>
              <a:rPr lang="ru-RU" sz="1400" dirty="0" smtClean="0"/>
              <a:t> пропуск</a:t>
            </a:r>
          </a:p>
          <a:p>
            <a:r>
              <a:rPr lang="ru-RU" sz="1400" u="sng" dirty="0" smtClean="0">
                <a:hlinkClick r:id="rId4"/>
              </a:rPr>
              <a:t>http://images.yandex.ru/yandsearch?noreask=1&amp;lr=10664&amp;ed=1&amp;text=%D1%84%D0%BE%D1%82%D0%BE%20%D0%9C%D0%9F%D0%92%D0%9E&amp;img_url=www.phalara.ru%2Ffalera%2Foffer%2F260-u.jpg&amp;rpt=simage&amp;p=29</a:t>
            </a:r>
            <a:r>
              <a:rPr lang="ru-RU" sz="1400" dirty="0" smtClean="0"/>
              <a:t> знак</a:t>
            </a:r>
          </a:p>
          <a:p>
            <a:r>
              <a:rPr lang="ru-RU" sz="1400" u="sng" dirty="0" smtClean="0">
                <a:hlinkClick r:id="rId5"/>
              </a:rPr>
              <a:t>http://images.yandex.ru/yandsearch?text=%D1%84%D0%BE%D1%82%D0%BE%20%D1%88%D0%BE%D0%B9%D0%B3%D1%83&amp;rpt=simage&amp;img_url=kp.ru%2Ff%2F12%2Fimage%2F91%2F22%2F1752291.jpg&amp;noreask=1&amp;lr=10664&amp;p=8</a:t>
            </a:r>
            <a:r>
              <a:rPr lang="ru-RU" sz="1400" dirty="0" smtClean="0"/>
              <a:t> Шойгу</a:t>
            </a:r>
          </a:p>
          <a:p>
            <a:r>
              <a:rPr lang="ru-RU" sz="1400" u="sng" dirty="0" smtClean="0">
                <a:hlinkClick r:id="rId6"/>
              </a:rPr>
              <a:t>http://images.yandex.ru/yandsearch?noreask=1&amp;lr=10664&amp;ed=1&amp;text=%D1%84%D0%BE%D1%82%D0%BE%20%D1%81%D0%BF%D0%B0%D1%81%D0%B0%D1%82%D0%B5%D0%BB%D0%B5%D0%B9&amp;img_url=s61.radikal.ru%2Fi173%2F1001%2F0b%2F9f9304bccc00.jpg&amp;rpt=simage&amp;p=1</a:t>
            </a:r>
            <a:r>
              <a:rPr lang="ru-RU" sz="1400" dirty="0" smtClean="0"/>
              <a:t> спасатели</a:t>
            </a:r>
          </a:p>
          <a:p>
            <a:r>
              <a:rPr lang="ru-RU" sz="1400" u="sng" dirty="0" smtClean="0">
                <a:hlinkClick r:id="rId7"/>
              </a:rPr>
              <a:t>http://images.yandex.ru/yandsearch?rpt=simage&amp;img_url=3.static.slando.com%2Fphotos%2Flive%2F37%2Fkostyumy_kzs_ozk_l_1_24953337_2_F.jpg&amp;ed=1&amp;text=%D0%BA%D0%B0%D1%80%D1%82%D0%B8%D0%BD%D0%BA%D0%B0%20%D0%9E%D0%97%D0%9A&amp;p=4</a:t>
            </a:r>
            <a:r>
              <a:rPr lang="ru-RU" sz="1400" dirty="0" smtClean="0"/>
              <a:t> СИЗ</a:t>
            </a:r>
          </a:p>
          <a:p>
            <a:pPr>
              <a:buNone/>
            </a:pPr>
            <a:r>
              <a:rPr lang="ru-RU" sz="1400" dirty="0" smtClean="0">
                <a:hlinkClick r:id="rId8"/>
              </a:rPr>
              <a:t> </a:t>
            </a:r>
            <a:r>
              <a:rPr lang="ru-RU" sz="1400" u="sng" dirty="0" smtClean="0">
                <a:hlinkClick r:id="rId8"/>
              </a:rPr>
              <a:t>http://images.yandex.ru/yandsearch?p=15&amp;text=%D0%BA%D0%B0%D1%80%D1%82%D0%B8%D0%BD%D0%BA%D0%B0%20%D0%A1%D0%B8%D1%80%D0%B5%D0%BD%D0%B0%20%D0%BF%D1%80%D0%B5%D0%B4%D0%BF%D1%80%D0%B8%D1%8F%D1%82%D0%B8%D1%8F&amp;noreask=1&amp;img_url=www.bezformata.ru%2Fcontent%2FImages%2F000%2F003%2F902%2Fimage3902784.jpg&amp;rpt=simage&amp;lr=192</a:t>
            </a:r>
            <a:r>
              <a:rPr lang="ru-RU" sz="1400" dirty="0" smtClean="0"/>
              <a:t> сирена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Классификация ЧС мирного времени</a:t>
            </a:r>
            <a:endParaRPr lang="ru-RU" sz="3600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47676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ЧС природного происхождения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6286520"/>
            <a:ext cx="8286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Причина: опасные природные явления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2285992"/>
            <a:ext cx="5715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Классификация ЧС мирного времени</a:t>
            </a:r>
            <a:endParaRPr lang="ru-RU" sz="36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ЧС техногенного характера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142976" y="6286520"/>
            <a:ext cx="7044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Причина: производственные катастрофы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5" y="2357430"/>
            <a:ext cx="504828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Классификация ЧС мирного времени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1571612"/>
            <a:ext cx="6232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ЧС экологического характера</a:t>
            </a:r>
            <a:endParaRPr lang="ru-RU" sz="32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6357958"/>
            <a:ext cx="721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Причина: нарушение экологического баланса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8336" y="2143116"/>
            <a:ext cx="5167328" cy="413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Классификация ЧС мирного времени</a:t>
            </a:r>
            <a:endParaRPr lang="ru-RU" sz="36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ЧС социального характера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28728" y="6357958"/>
            <a:ext cx="6399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Межэтнические конфликты, теракты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8407" y="2285992"/>
            <a:ext cx="598718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истории</a:t>
            </a:r>
            <a:endParaRPr lang="ru-RU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571612"/>
            <a:ext cx="3143272" cy="22860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ПВО (1918-1932)</a:t>
            </a:r>
          </a:p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Противовоздушная оборона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86380" y="1571612"/>
            <a:ext cx="3571900" cy="22860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МПВО (1932-1961)</a:t>
            </a:r>
          </a:p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Местная противовоздушная оборона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4286256"/>
            <a:ext cx="3557606" cy="22860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ГО (1961)</a:t>
            </a:r>
          </a:p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Гражданская оборона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4286256"/>
            <a:ext cx="3143272" cy="22860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РСЧС (1992)</a:t>
            </a:r>
          </a:p>
          <a:p>
            <a:pPr algn="ctr"/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Единая государственная система предупреждения и ликвидации ЧС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>
            <a:stCxn id="4" idx="3"/>
            <a:endCxn id="5" idx="1"/>
          </p:cNvCxnSpPr>
          <p:nvPr/>
        </p:nvCxnSpPr>
        <p:spPr>
          <a:xfrm>
            <a:off x="3857620" y="2714620"/>
            <a:ext cx="142876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  <a:endCxn id="6" idx="0"/>
          </p:cNvCxnSpPr>
          <p:nvPr/>
        </p:nvCxnSpPr>
        <p:spPr>
          <a:xfrm rot="5400000">
            <a:off x="6854443" y="4068369"/>
            <a:ext cx="428628" cy="714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1"/>
            <a:endCxn id="7" idx="3"/>
          </p:cNvCxnSpPr>
          <p:nvPr/>
        </p:nvCxnSpPr>
        <p:spPr>
          <a:xfrm rot="10800000">
            <a:off x="3857620" y="5429264"/>
            <a:ext cx="142876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Фотоархив</a:t>
            </a:r>
            <a:endParaRPr lang="ru-RU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9" y="1500174"/>
            <a:ext cx="4429156" cy="3148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4349" y="5286388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Бойцы МПВО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3353989"/>
            <a:ext cx="5095884" cy="315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500827" y="278605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1943 год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одерн синий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Модер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Модерн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дерн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дерн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Модерн синий</Template>
  <TotalTime>288</TotalTime>
  <Words>616</Words>
  <Application>Microsoft Office PowerPoint</Application>
  <PresentationFormat>Экран (4:3)</PresentationFormat>
  <Paragraphs>150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Модерн синий</vt:lpstr>
      <vt:lpstr>Способы защиты населения в ЧС</vt:lpstr>
      <vt:lpstr>Понятие ЧС</vt:lpstr>
      <vt:lpstr>Характер ЧС</vt:lpstr>
      <vt:lpstr>Классификация ЧС мирного времени</vt:lpstr>
      <vt:lpstr>Классификация ЧС мирного времени</vt:lpstr>
      <vt:lpstr>Классификация ЧС мирного времени</vt:lpstr>
      <vt:lpstr>Классификация ЧС мирного времени</vt:lpstr>
      <vt:lpstr>Из истории</vt:lpstr>
      <vt:lpstr>Фотоархив</vt:lpstr>
      <vt:lpstr>Фотоархив</vt:lpstr>
      <vt:lpstr>Фотоархив</vt:lpstr>
      <vt:lpstr>Фотоархив</vt:lpstr>
      <vt:lpstr>Задачи в области защиты населения от ЧС</vt:lpstr>
      <vt:lpstr>МЧС России</vt:lpstr>
      <vt:lpstr>Они приходят на помощь</vt:lpstr>
      <vt:lpstr>Героические люди</vt:lpstr>
      <vt:lpstr>Спасение на водах</vt:lpstr>
      <vt:lpstr>В дорожно-транспортных происшествиях</vt:lpstr>
      <vt:lpstr>Оповещение населения о ЧС </vt:lpstr>
      <vt:lpstr>Оповестить – значит предупредить</vt:lpstr>
      <vt:lpstr>Порядок действий по сигналу  «Внимание всем!»</vt:lpstr>
      <vt:lpstr>    Способы защиты населения в ЧС</vt:lpstr>
      <vt:lpstr>     Средства индивидуальной защиты</vt:lpstr>
      <vt:lpstr>Виды противогазов</vt:lpstr>
      <vt:lpstr>Устройство ГП-5  (Гражданский противогаз)</vt:lpstr>
      <vt:lpstr>Устройство ГП-5</vt:lpstr>
      <vt:lpstr>Устройство ГП-5</vt:lpstr>
      <vt:lpstr>Подбор размера ГП-5</vt:lpstr>
      <vt:lpstr>Ношение противогаза</vt:lpstr>
      <vt:lpstr>Изготовление ватно-марлевой повязки</vt:lpstr>
      <vt:lpstr>Используемые ресурсы</vt:lpstr>
      <vt:lpstr>Используемые ресурсы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защиты населения в ЧС</dc:title>
  <dc:creator>DNA7 X86</dc:creator>
  <cp:lastModifiedBy>HOME</cp:lastModifiedBy>
  <cp:revision>29</cp:revision>
  <dcterms:created xsi:type="dcterms:W3CDTF">2012-02-06T15:37:36Z</dcterms:created>
  <dcterms:modified xsi:type="dcterms:W3CDTF">2019-09-06T11:28:08Z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1011278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